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722" r:id="rId5"/>
    <p:sldId id="412" r:id="rId6"/>
    <p:sldId id="313" r:id="rId7"/>
    <p:sldId id="723" r:id="rId8"/>
    <p:sldId id="724" r:id="rId9"/>
    <p:sldId id="314" r:id="rId10"/>
    <p:sldId id="315" r:id="rId11"/>
    <p:sldId id="316" r:id="rId12"/>
    <p:sldId id="317" r:id="rId13"/>
    <p:sldId id="318" r:id="rId14"/>
    <p:sldId id="319" r:id="rId15"/>
    <p:sldId id="349" r:id="rId16"/>
    <p:sldId id="350" r:id="rId17"/>
    <p:sldId id="351" r:id="rId18"/>
    <p:sldId id="951" r:id="rId19"/>
    <p:sldId id="264" r:id="rId20"/>
    <p:sldId id="949" r:id="rId21"/>
    <p:sldId id="352" r:id="rId22"/>
    <p:sldId id="353" r:id="rId23"/>
    <p:sldId id="354" r:id="rId24"/>
    <p:sldId id="356" r:id="rId25"/>
    <p:sldId id="357" r:id="rId26"/>
    <p:sldId id="358" r:id="rId27"/>
    <p:sldId id="359" r:id="rId28"/>
    <p:sldId id="360" r:id="rId29"/>
    <p:sldId id="361" r:id="rId30"/>
    <p:sldId id="362" r:id="rId31"/>
    <p:sldId id="363" r:id="rId32"/>
    <p:sldId id="386" r:id="rId33"/>
    <p:sldId id="395" r:id="rId34"/>
    <p:sldId id="396" r:id="rId35"/>
    <p:sldId id="413" r:id="rId36"/>
    <p:sldId id="397" r:id="rId37"/>
    <p:sldId id="398" r:id="rId38"/>
    <p:sldId id="399" r:id="rId39"/>
    <p:sldId id="414" r:id="rId40"/>
    <p:sldId id="950" r:id="rId41"/>
    <p:sldId id="400" r:id="rId42"/>
    <p:sldId id="415" r:id="rId43"/>
    <p:sldId id="401" r:id="rId44"/>
    <p:sldId id="402" r:id="rId45"/>
    <p:sldId id="403" r:id="rId46"/>
    <p:sldId id="416" r:id="rId47"/>
  </p:sldIdLst>
  <p:sldSz cx="9144000" cy="6858000" type="screen4x3"/>
  <p:notesSz cx="6858000" cy="9144000"/>
  <p:custDataLst>
    <p:tags r:id="rId5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31" autoAdjust="0"/>
    <p:restoredTop sz="71054" autoAdjust="0"/>
  </p:normalViewPr>
  <p:slideViewPr>
    <p:cSldViewPr snapToGrid="0">
      <p:cViewPr varScale="1">
        <p:scale>
          <a:sx n="83" d="100"/>
          <a:sy n="83" d="100"/>
        </p:scale>
        <p:origin x="182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1" Type="http://schemas.openxmlformats.org/officeDocument/2006/relationships/tags" Target="tags/tag2.xml"/><Relationship Id="rId50" Type="http://schemas.openxmlformats.org/officeDocument/2006/relationships/tableStyles" Target="tableStyles.xml"/><Relationship Id="rId5" Type="http://schemas.openxmlformats.org/officeDocument/2006/relationships/slide" Target="slides/slide2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FBA386-D258-439D-9ED7-B9FC9AD580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5E4283-BCEA-46DE-92C2-801014F3147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优化，对称矩阵时，最大值和最小值是最大特征值和最小特征值。代数书</a:t>
            </a:r>
            <a:r>
              <a:rPr lang="en-US" altLang="zh-CN" dirty="0"/>
              <a:t>406</a:t>
            </a:r>
            <a:r>
              <a:rPr lang="zh-CN" altLang="en-US" dirty="0"/>
              <a:t>，定理</a:t>
            </a:r>
            <a:r>
              <a:rPr lang="en-US" altLang="zh-CN" dirty="0"/>
              <a:t>6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C95D62-6D00-4C72-8CB0-58A18FE4A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R++</a:t>
            </a:r>
            <a:r>
              <a:rPr lang="zh-CN" altLang="en-US"/>
              <a:t>表示大于</a:t>
            </a:r>
            <a:r>
              <a:rPr lang="en-US" altLang="zh-CN"/>
              <a:t>0</a:t>
            </a:r>
            <a:r>
              <a:rPr lang="zh-CN" altLang="en-US"/>
              <a:t>的实数</a:t>
            </a:r>
            <a:endParaRPr lang="zh-CN" altLang="en-US"/>
          </a:p>
          <a:p>
            <a:r>
              <a:rPr lang="en-US" altLang="zh-CN"/>
              <a:t>R+</a:t>
            </a:r>
            <a:r>
              <a:rPr lang="zh-CN" altLang="en-US"/>
              <a:t>表示大于等于</a:t>
            </a:r>
            <a:r>
              <a:rPr lang="en-US" altLang="zh-CN"/>
              <a:t>0</a:t>
            </a:r>
            <a:r>
              <a:rPr lang="zh-CN" altLang="en-US"/>
              <a:t>的实数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Cambria Math" panose="02040503050406030204" pitchFamily="18" charset="0"/>
                <a:cs typeface="Cambria Math" panose="02040503050406030204" pitchFamily="18" charset="0"/>
              </a:rPr>
              <a:t>注意到这里并没有假设是凸优化问题。</a:t>
            </a:r>
            <a:endParaRPr lang="zh-CN" altLang="en-US" dirty="0">
              <a:solidFill>
                <a:schemeClr val="tx1"/>
              </a:solidFill>
              <a:latin typeface="Cambria Math" panose="02040503050406030204" pitchFamily="18" charset="0"/>
              <a:cs typeface="Cambria Math" panose="020405030504060302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区别</a:t>
            </a:r>
            <a:r>
              <a:rPr lang="en-US" altLang="zh-CN" dirty="0"/>
              <a:t>p</a:t>
            </a:r>
            <a:r>
              <a:rPr lang="zh-CN" altLang="en-US" dirty="0"/>
              <a:t>和</a:t>
            </a:r>
            <a:r>
              <a:rPr lang="en-US" altLang="zh-CN" dirty="0"/>
              <a:t>p*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把</a:t>
            </a:r>
            <a:r>
              <a:rPr lang="en-US" altLang="zh-CN" dirty="0"/>
              <a:t>min f_0 </a:t>
            </a:r>
            <a:r>
              <a:rPr lang="zh-CN" altLang="en-US" dirty="0"/>
              <a:t>改为</a:t>
            </a:r>
            <a:r>
              <a:rPr lang="en-US" altLang="zh-CN" dirty="0"/>
              <a:t>max f_0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>
                <a:spLocks noGrp="1"/>
              </p:cNvSpPr>
              <p:nvPr>
                <p:ph type="body" idx="3"/>
              </p:nvPr>
            </p:nvSpPr>
            <p:spPr/>
            <p:txBody>
              <a:bodyPr/>
              <a:lstStyle/>
              <a:p>
                <a:pPr indent="0" algn="l">
                  <a:buNone/>
                </a:pPr>
                <a:r>
                  <a:rPr lang="zh-CN" altLang="en-US" dirty="0">
                    <a:sym typeface="+mn-ea"/>
                  </a:rPr>
                  <a:t>我们可以不失一般性的假设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≠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dirty="0">
                    <a:sym typeface="+mn-ea"/>
                  </a:rPr>
                  <a:t>: </a:t>
                </a:r>
                <a:r>
                  <a:rPr lang="zh-CN" altLang="en-US" dirty="0">
                    <a:sym typeface="+mn-ea"/>
                  </a:rPr>
                  <a:t>如果对于某些</a:t>
                </a:r>
                <a:r>
                  <a:rPr lang="en-US" altLang="zh-CN" dirty="0" err="1">
                    <a:sym typeface="+mn-ea"/>
                  </a:rPr>
                  <a:t>i</a:t>
                </a:r>
                <a:r>
                  <a:rPr lang="en-US" altLang="zh-CN" dirty="0">
                    <a:sym typeface="+mn-ea"/>
                  </a:rPr>
                  <a:t> </a:t>
                </a:r>
                <a:r>
                  <a:rPr lang="zh-CN" altLang="en-US" dirty="0">
                    <a:sym typeface="+mn-ea"/>
                  </a:rPr>
                  <a:t>有</a:t>
                </a:r>
                <a:r>
                  <a:rPr lang="en-US" altLang="zh-CN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>
                    <a:sym typeface="+mn-ea"/>
                  </a:rPr>
                  <a:t>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dirty="0">
                    <a:sym typeface="+mn-ea"/>
                  </a:rPr>
                  <a:t>, </a:t>
                </a:r>
                <a:r>
                  <a:rPr lang="zh-CN" altLang="en-US" dirty="0">
                    <a:sym typeface="+mn-ea"/>
                  </a:rPr>
                  <a:t>那么可以删去第</a:t>
                </a:r>
                <a:r>
                  <a:rPr lang="en-US" altLang="zh-CN" dirty="0" err="1">
                    <a:sym typeface="+mn-ea"/>
                  </a:rPr>
                  <a:t>i</a:t>
                </a:r>
                <a:r>
                  <a:rPr lang="en-US" altLang="zh-CN" dirty="0">
                    <a:sym typeface="+mn-ea"/>
                  </a:rPr>
                  <a:t> </a:t>
                </a:r>
                <a:r>
                  <a:rPr lang="zh-CN" altLang="en-US" dirty="0">
                    <a:sym typeface="+mn-ea"/>
                  </a:rPr>
                  <a:t>个等式约束；如果</a:t>
                </a:r>
                <a:r>
                  <a:rPr lang="en-US" altLang="zh-CN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>
                    <a:sym typeface="+mn-ea"/>
                  </a:rPr>
                  <a:t>但</a:t>
                </a:r>
                <a:r>
                  <a:rPr lang="en-US" altLang="zh-CN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≠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>
                    <a:sym typeface="+mn-ea"/>
                  </a:rPr>
                  <a:t>，那么第</a:t>
                </a:r>
                <a:r>
                  <a:rPr lang="en-US" altLang="zh-CN" dirty="0">
                    <a:sym typeface="+mn-ea"/>
                  </a:rPr>
                  <a:t> </a:t>
                </a:r>
                <a:r>
                  <a:rPr lang="en-US" altLang="zh-CN" dirty="0" err="1">
                    <a:sym typeface="+mn-ea"/>
                  </a:rPr>
                  <a:t>i</a:t>
                </a:r>
                <a:r>
                  <a:rPr lang="en-US" altLang="zh-CN" dirty="0">
                    <a:sym typeface="+mn-ea"/>
                  </a:rPr>
                  <a:t> </a:t>
                </a:r>
                <a:r>
                  <a:rPr lang="zh-CN" altLang="en-US" dirty="0">
                    <a:sym typeface="+mn-ea"/>
                  </a:rPr>
                  <a:t>个等式约束是矛盾的，问题不可行。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3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画图</a:t>
            </a:r>
            <a:endParaRPr lang="en-US" altLang="zh-CN" dirty="0"/>
          </a:p>
          <a:p>
            <a:r>
              <a:rPr lang="zh-CN" altLang="en-US" dirty="0"/>
              <a:t>考虑</a:t>
            </a:r>
            <a:r>
              <a:rPr lang="en-US" altLang="zh-CN" dirty="0"/>
              <a:t>2</a:t>
            </a:r>
            <a:r>
              <a:rPr lang="zh-CN" altLang="en-US" dirty="0"/>
              <a:t>点连线的页面。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后面并不假设是凸优化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</a:t>
            </a:r>
            <a:r>
              <a:rPr lang="zh-CN" altLang="en-US" dirty="0"/>
              <a:t>只是定义域，不一定满足约束条件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Lagrange</a:t>
            </a:r>
            <a:r>
              <a:rPr lang="zh-CN" altLang="en-US" dirty="0">
                <a:sym typeface="+mn-ea"/>
              </a:rPr>
              <a:t>函数是根据具体问题定义的</a:t>
            </a:r>
            <a:endParaRPr lang="en-US" altLang="zh-CN" dirty="0">
              <a:sym typeface="+mn-ea"/>
            </a:endParaRPr>
          </a:p>
          <a:p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\nu</a:t>
            </a:r>
            <a:r>
              <a:rPr lang="zh-CN" altLang="en-US" dirty="0">
                <a:sym typeface="+mn-ea"/>
              </a:rPr>
              <a:t>  读牛</a:t>
            </a:r>
            <a:endParaRPr lang="en-US" altLang="zh-CN" dirty="0">
              <a:sym typeface="+mn-ea"/>
            </a:endParaRPr>
          </a:p>
          <a:p>
            <a:endParaRPr lang="en-US" altLang="zh-CN" dirty="0">
              <a:sym typeface="+mn-ea"/>
            </a:endParaRPr>
          </a:p>
          <a:p>
            <a:r>
              <a:rPr lang="en-US" altLang="zh-CN">
                <a:sym typeface="+mn-ea"/>
              </a:rPr>
              <a:t>L</a:t>
            </a:r>
            <a:r>
              <a:rPr lang="zh-CN" altLang="en-US">
                <a:sym typeface="+mn-ea"/>
              </a:rPr>
              <a:t>的理解：平衡约束与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如果没有可行点，那么</a:t>
                </a:r>
                <a:r>
                  <a:rPr lang="en-US" altLang="zh-CN" dirty="0"/>
                  <a:t>p*</a:t>
                </a:r>
                <a:r>
                  <a:rPr lang="zh-CN" altLang="en-US" dirty="0"/>
                  <a:t>是正无穷，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是有数值的。见本</a:t>
                </a:r>
                <a:r>
                  <a:rPr lang="en-US" altLang="zh-CN" dirty="0"/>
                  <a:t>ppt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p21</a:t>
                </a:r>
                <a:r>
                  <a:rPr lang="zh-CN" altLang="en-US" dirty="0"/>
                  <a:t>页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>
                <a:spLocks noGrp="1"/>
              </p:cNvSpPr>
              <p:nvPr>
                <p:ph type="body" idx="3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指出随着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dirty="0"/>
                  <a:t>的变化，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的变化，关注两个位置</a:t>
                </a:r>
                <a:r>
                  <a:rPr lang="en-US" altLang="zh-CN" dirty="0"/>
                  <a:t>candidate.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3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后面并不假设是凸优化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分别利用</a:t>
            </a:r>
            <a:r>
              <a:rPr lang="en-US" altLang="zh-CN" dirty="0"/>
              <a:t>S1,S2</a:t>
            </a:r>
            <a:r>
              <a:rPr lang="zh-CN" altLang="en-US" dirty="0"/>
              <a:t>是凸集的性质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平移，旋转，翻转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依赖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/>
                  <a:t>和两点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函数是可微的，其中一个前提就是定义域是开集</a:t>
            </a:r>
            <a:endParaRPr lang="en-US" altLang="zh-CN" dirty="0"/>
          </a:p>
          <a:p>
            <a:r>
              <a:rPr lang="zh-CN" altLang="en-US" dirty="0"/>
              <a:t>这里暗示凸函数与一阶导关系不大，与导数变化率有关系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可能不太严格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E4283-BCEA-46DE-92C2-801014F314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microsoft.com/office/2007/relationships/hdphoto" Target="../media/image3.wdp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B8642-3CE7-441F-83F5-5DA905C8A76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25407-B589-43A1-8882-B0EA9F24183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FC61A-184C-4E35-B4F8-7A33AA945D5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F6CC2-11DB-4440-A5E4-46CC1F0282D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D17FA-61A6-4B57-B7BC-783ECC71098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ACDD-E65C-4A16-A289-00B68D2E9AC2}" type="datetime1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7A200-B1E2-4507-82B5-AAE6A2C499F2}" type="datetime1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9CB6-C0D0-42CE-B820-9171281DC8B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E3C6-63D6-4191-99D9-A4520A55B3E4}" type="datetime1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24E2-B323-4145-92A7-3BF64F8BF880}" type="datetime1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689D0-745C-486D-9943-CD584E9C905E}" type="datetime1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D09928-E7D2-46BA-BDCE-60601A9F9709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/>
              <a:t>《</a:t>
            </a:r>
            <a:r>
              <a:rPr lang="zh-CN" altLang="en-US" sz="5400" dirty="0"/>
              <a:t>人工智能的数学基础</a:t>
            </a:r>
            <a:r>
              <a:rPr lang="en-US" altLang="zh-CN" sz="5400" dirty="0"/>
              <a:t>》</a:t>
            </a:r>
            <a:endParaRPr lang="zh-CN" altLang="en-US" sz="5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王子贺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保凸运算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en-US" dirty="0"/>
                  <a:t>仿射函数：假设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/>
                  <a:t>是凸的，并且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𝑓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en-US" dirty="0"/>
                  <a:t>是仿射函数。那么，</a:t>
                </a:r>
                <a:r>
                  <a:rPr lang="en-US" altLang="zh-CN" dirty="0"/>
                  <a:t>S </a:t>
                </a:r>
                <a:r>
                  <a:rPr lang="zh-CN" altLang="en-US" dirty="0"/>
                  <a:t>在</a:t>
                </a:r>
                <a:r>
                  <a:rPr lang="en-US" altLang="zh-CN" dirty="0"/>
                  <a:t> f </a:t>
                </a:r>
                <a:r>
                  <a:rPr lang="zh-CN" altLang="en-US" dirty="0"/>
                  <a:t>下的象</a:t>
                </a:r>
                <a:endParaRPr lang="zh-CN" altLang="en-US" dirty="0"/>
              </a:p>
              <a:p>
                <a:pPr marL="45720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dirty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)={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)|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∈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sz="2800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r>
                  <a:rPr lang="zh-CN" altLang="en-US" dirty="0"/>
                  <a:t>是凸的。</a:t>
                </a:r>
                <a:endParaRPr lang="zh-CN" altLang="en-US" dirty="0"/>
              </a:p>
              <a:p>
                <a:pPr marL="0" lvl="0" indent="0">
                  <a:buNone/>
                </a:pPr>
                <a:r>
                  <a:rPr lang="zh-CN" altLang="en-US" dirty="0">
                    <a:sym typeface="+mn-ea"/>
                  </a:rPr>
                  <a:t>函数</a:t>
                </a:r>
                <a:r>
                  <a:rPr lang="en-US" altLang="zh-CN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𝑓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en-US" dirty="0">
                    <a:sym typeface="+mn-ea"/>
                  </a:rPr>
                  <a:t>是仿射的，如果它是一个线性函数和一个常数的和，即具有</a:t>
                </a:r>
                <a:r>
                  <a:rPr lang="en-US" altLang="zh-CN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𝑓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)=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𝐴𝑥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+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>
                    <a:sym typeface="+mn-ea"/>
                  </a:rPr>
                  <a:t>的形式，其中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𝑏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CN" dirty="0">
                    <a:sym typeface="+mn-ea"/>
                  </a:rPr>
                  <a:t> </a:t>
                </a:r>
                <a:r>
                  <a:rPr lang="zh-CN" altLang="en-US" dirty="0">
                    <a:sym typeface="+mn-ea"/>
                  </a:rPr>
                  <a:t>。</a:t>
                </a:r>
                <a:endParaRPr lang="zh-CN" altLang="en-US" dirty="0"/>
              </a:p>
              <a:p>
                <a:pPr marL="457200" lvl="1" indent="0">
                  <a:buNone/>
                </a:pPr>
                <a:endParaRPr lang="zh-CN" altLang="en-US" dirty="0"/>
              </a:p>
            </p:txBody>
          </p:sp>
        </mc:Choice>
        <mc:Fallback>
          <p:sp>
            <p:nvSpPr>
              <p:cNvPr id="4" name="内容占位符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r="-1900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凸函数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内容占位符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/>
                  <a:t>函数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𝑓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→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是凸的，如果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𝑑𝑜𝑚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是凸集，且对于任意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𝑑𝑜𝑚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和任意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𝜃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，</a:t>
                </a:r>
                <a:r>
                  <a:rPr lang="zh-CN" altLang="en-US" dirty="0"/>
                  <a:t>有</a:t>
                </a:r>
                <a:endParaRPr lang="zh-CN" alt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𝜃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+(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𝜃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𝑦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)≤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𝜃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)+(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𝜃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𝑦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).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sym typeface="+mn-ea"/>
                  </a:rPr>
                  <a:t>如果上式中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≠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𝑦</m:t>
                    </m:r>
                  </m:oMath>
                </a14:m>
                <a:r>
                  <a:rPr lang="zh-CN" altLang="en-US" dirty="0">
                    <a:sym typeface="+mn-ea"/>
                  </a:rPr>
                  <a:t>以及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&lt;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𝜃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&lt;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>
                    <a:sym typeface="+mn-ea"/>
                  </a:rPr>
                  <a:t>时严格成立，</a:t>
                </a:r>
                <a:r>
                  <a:rPr lang="zh-CN" altLang="en-US" dirty="0"/>
                  <a:t>称函数</a:t>
                </a:r>
                <a:r>
                  <a:rPr lang="en-US" altLang="zh-CN" dirty="0"/>
                  <a:t> f </a:t>
                </a:r>
                <a:r>
                  <a:rPr lang="zh-CN" altLang="en-US" dirty="0"/>
                  <a:t>是严格凸的。</a:t>
                </a:r>
                <a:endParaRPr lang="zh-CN" altLang="en-US" dirty="0"/>
              </a:p>
              <a:p>
                <a:pPr marL="0" indent="0">
                  <a:buNone/>
                </a:pPr>
                <a:r>
                  <a:rPr lang="zh-CN" altLang="en-US" dirty="0"/>
                  <a:t>如果函数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是凸的，则称函数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是凹的。</a:t>
                </a:r>
                <a:endParaRPr lang="zh-CN" altLang="en-US" dirty="0"/>
              </a:p>
              <a:p>
                <a:pPr marL="0" lvl="0" indent="0">
                  <a:buNone/>
                </a:pPr>
                <a:r>
                  <a:rPr lang="zh-CN" altLang="en-US" dirty="0">
                    <a:solidFill>
                      <a:schemeClr val="tx1"/>
                    </a:solidFill>
                    <a:sym typeface="+mn-ea"/>
                  </a:rPr>
                  <a:t>如果函数</a:t>
                </a:r>
                <a:r>
                  <a:rPr lang="en-US" altLang="zh-CN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dirty="0">
                    <a:sym typeface="+mn-ea"/>
                  </a:rPr>
                  <a:t> </a:t>
                </a:r>
                <a:r>
                  <a:rPr lang="zh-CN" altLang="en-US" dirty="0">
                    <a:sym typeface="+mn-ea"/>
                  </a:rPr>
                  <a:t>是严格凸的，则称函数</a:t>
                </a:r>
                <a:r>
                  <a:rPr lang="en-US" altLang="zh-CN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dirty="0">
                    <a:sym typeface="+mn-ea"/>
                  </a:rPr>
                  <a:t> </a:t>
                </a:r>
                <a:r>
                  <a:rPr lang="zh-CN" altLang="en-US" dirty="0">
                    <a:sym typeface="+mn-ea"/>
                  </a:rPr>
                  <a:t>是严格凹的。</a:t>
                </a:r>
                <a:endParaRPr lang="zh-CN" altLang="en-US" dirty="0">
                  <a:sym typeface="+mn-ea"/>
                </a:endParaRPr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𝑑𝑜𝑚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表示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的定义域</a:t>
                </a:r>
                <a:endParaRPr lang="zh-CN" altLang="en-US" dirty="0">
                  <a:latin typeface="Cambria Math" panose="02040503050406030204" pitchFamily="18" charset="0"/>
                  <a:cs typeface="Cambria Math" panose="020405030504060302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6" name="内容占位符 5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下水平集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/>
                  <a:t>函数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𝑓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→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的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/>
                  <a:t>下水平集定义为</a:t>
                </a:r>
                <a:endParaRPr lang="zh-CN" altLang="en-US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={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∈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𝑑𝑜𝑚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|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)≤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𝛼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}.</m:t>
                      </m:r>
                    </m:oMath>
                  </m:oMathPara>
                </a14:m>
                <a:endParaRPr lang="en-US" altLang="zh-CN" i="1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/>
                  <a:t>对于任意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>
                    <a:latin typeface="Cambria Math" panose="02040503050406030204" pitchFamily="18" charset="0"/>
                    <a:cs typeface="Cambria Math" panose="02040503050406030204" pitchFamily="18" charset="0"/>
                  </a:rPr>
                  <a:t>值，凸函数的下水平集仍然是凸集。</a:t>
                </a:r>
                <a:endParaRPr lang="zh-CN" altLang="en-US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zh-CN" altLang="en-US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>
                    <a:latin typeface="Cambria Math" panose="02040503050406030204" pitchFamily="18" charset="0"/>
                    <a:cs typeface="Cambria Math" panose="02040503050406030204" pitchFamily="18" charset="0"/>
                  </a:rPr>
                  <a:t>证明：如果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pitchFamily="18" charset="0"/>
                    <a:cs typeface="Cambria Math" panose="02040503050406030204" pitchFamily="18" charset="0"/>
                  </a:rPr>
                  <a:t>，则有</a:t>
                </a:r>
                <a:r>
                  <a:rPr lang="en-US" altLang="zh-CN">
                    <a:latin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)≤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)≤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>
                    <a:latin typeface="Cambria Math" panose="02040503050406030204" pitchFamily="18" charset="0"/>
                    <a:cs typeface="Cambria Math" panose="02040503050406030204" pitchFamily="18" charset="0"/>
                  </a:rPr>
                  <a:t>, </a:t>
                </a:r>
                <a:r>
                  <a:rPr lang="zh-CN" altLang="en-US">
                    <a:latin typeface="Cambria Math" panose="02040503050406030204" pitchFamily="18" charset="0"/>
                    <a:cs typeface="Cambria Math" panose="02040503050406030204" pitchFamily="18" charset="0"/>
                  </a:rPr>
                  <a:t>因此对于任意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𝜃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>
                    <a:latin typeface="Cambria Math" panose="02040503050406030204" pitchFamily="18" charset="0"/>
                    <a:cs typeface="Cambria Math" panose="020405030504060302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𝜃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+(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𝜃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)≤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>
                    <a:latin typeface="Cambria Math" panose="02040503050406030204" pitchFamily="18" charset="0"/>
                    <a:cs typeface="Cambria Math" panose="02040503050406030204" pitchFamily="18" charset="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𝜃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+(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𝜃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pitchFamily="18" charset="0"/>
                    <a:cs typeface="Cambria Math" panose="02040503050406030204" pitchFamily="18" charset="0"/>
                  </a:rPr>
                  <a:t>。</a:t>
                </a:r>
                <a:endParaRPr lang="zh-CN" altLang="en-US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内容占位符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上镜图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339414"/>
            <a:ext cx="4492487" cy="305124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423545" y="2610484"/>
                <a:ext cx="8091805" cy="3472815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en-US" sz="2400" dirty="0">
                    <a:sym typeface="+mn-ea"/>
                  </a:rPr>
                  <a:t>函数</a:t>
                </a:r>
                <a:r>
                  <a:rPr lang="en-US" altLang="zh-CN" sz="24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𝑓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→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zh-CN" sz="2400" dirty="0">
                    <a:sym typeface="+mn-ea"/>
                  </a:rPr>
                  <a:t> </a:t>
                </a:r>
                <a:r>
                  <a:rPr lang="zh-CN" altLang="en-US" sz="2400" dirty="0">
                    <a:sym typeface="+mn-ea"/>
                  </a:rPr>
                  <a:t>的图像定义为</a:t>
                </a:r>
                <a:endParaRPr lang="zh-CN" altLang="en-US" sz="2400" dirty="0">
                  <a:sym typeface="+mn-ea"/>
                </a:endParaRPr>
              </a:p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{(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𝑥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𝑓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𝑥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))|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𝑥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∈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𝑑𝑜𝑚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𝑓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},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cs typeface="Cambria Math" panose="02040503050406030204" pitchFamily="18" charset="0"/>
                  <a:sym typeface="+mn-ea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zh-CN" altLang="en-US" sz="2400" dirty="0"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它是</a:t>
                </a:r>
                <a:r>
                  <a:rPr lang="en-US" altLang="zh-CN" sz="24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2400" dirty="0">
                    <a:sym typeface="+mn-ea"/>
                  </a:rPr>
                  <a:t> </a:t>
                </a:r>
                <a:r>
                  <a:rPr lang="zh-CN" altLang="en-US" sz="2400" dirty="0">
                    <a:sym typeface="+mn-ea"/>
                  </a:rPr>
                  <a:t>空间的一个子集。</a:t>
                </a:r>
                <a:endParaRPr lang="zh-CN" altLang="en-US" sz="2400" dirty="0">
                  <a:sym typeface="+mn-ea"/>
                </a:endParaRPr>
              </a:p>
              <a:p>
                <a:pPr>
                  <a:lnSpc>
                    <a:spcPct val="110000"/>
                  </a:lnSpc>
                </a:pPr>
                <a:endParaRPr lang="zh-CN" altLang="en-US" sz="2400" dirty="0">
                  <a:sym typeface="+mn-ea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zh-CN" altLang="en-US" sz="2400" dirty="0">
                    <a:sym typeface="+mn-ea"/>
                  </a:rPr>
                  <a:t>函数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𝑓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→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zh-CN" sz="2400" dirty="0">
                    <a:sym typeface="+mn-ea"/>
                  </a:rPr>
                  <a:t> </a:t>
                </a:r>
                <a:r>
                  <a:rPr lang="zh-CN" altLang="en-US" sz="2400" dirty="0">
                    <a:sym typeface="+mn-ea"/>
                  </a:rPr>
                  <a:t>的</a:t>
                </a:r>
                <a:r>
                  <a:rPr lang="zh-CN" altLang="en-US" sz="2400" b="1" dirty="0">
                    <a:sym typeface="+mn-ea"/>
                  </a:rPr>
                  <a:t>上境图</a:t>
                </a:r>
                <a:r>
                  <a:rPr lang="zh-CN" altLang="en-US" sz="2400" dirty="0">
                    <a:sym typeface="+mn-ea"/>
                  </a:rPr>
                  <a:t>定义为</a:t>
                </a:r>
                <a:endParaRPr lang="zh-CN" altLang="en-US" sz="2400" dirty="0">
                  <a:sym typeface="+mn-ea"/>
                </a:endParaRPr>
              </a:p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𝑒𝑝𝑖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𝑓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={(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𝑥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𝑡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)|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𝑥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∈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𝑑𝑜𝑚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𝑓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𝑓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𝑥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)≤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𝑡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}.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cs typeface="Cambria Math" panose="02040503050406030204" pitchFamily="18" charset="0"/>
                  <a:sym typeface="+mn-ea"/>
                </a:endParaRPr>
              </a:p>
              <a:p>
                <a:pPr>
                  <a:lnSpc>
                    <a:spcPct val="110000"/>
                  </a:lnSpc>
                </a:pPr>
                <a:endParaRPr lang="zh-CN" altLang="en-US" sz="2400" dirty="0">
                  <a:sym typeface="+mn-ea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zh-CN" altLang="en-US" sz="2400" b="1" dirty="0">
                    <a:sym typeface="+mn-ea"/>
                  </a:rPr>
                  <a:t>一个函数是凸函数，当且仅当其上境图是凸集。</a:t>
                </a:r>
                <a:endParaRPr lang="zh-CN" altLang="en-US" sz="2400" b="1" dirty="0"/>
              </a:p>
              <a:p>
                <a:endParaRPr lang="zh-CN" altLang="en-US" sz="2400" dirty="0">
                  <a:sym typeface="+mn-ea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45" y="2610484"/>
                <a:ext cx="8091805" cy="3472815"/>
              </a:xfrm>
              <a:prstGeom prst="rect">
                <a:avLst/>
              </a:prstGeom>
              <a:blipFill rotWithShape="1">
                <a:blip r:embed="rId2"/>
                <a:stretch>
                  <a:fillRect t="-18" b="-49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凸函数充要条件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内容占位符 6"/>
              <p:cNvSpPr>
                <a:spLocks noGrp="1"/>
              </p:cNvSpPr>
              <p:nvPr>
                <p:ph idx="1"/>
              </p:nvPr>
            </p:nvSpPr>
            <p:spPr>
              <a:xfrm>
                <a:off x="594360" y="1576705"/>
                <a:ext cx="7886700" cy="4351338"/>
              </a:xfrm>
            </p:spPr>
            <p:txBody>
              <a:bodyPr/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dirty="0"/>
                  <a:t>假设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可微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即其梯度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𝛻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在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𝑑𝑜𝑚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内处处存在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，则函数</a:t>
                </a:r>
                <a:r>
                  <a:rPr lang="en-US" altLang="zh-CN" dirty="0"/>
                  <a:t> f </a:t>
                </a:r>
                <a:r>
                  <a:rPr lang="zh-CN" altLang="en-US" dirty="0"/>
                  <a:t>是凸函数的充要条件是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𝑑𝑜𝑚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是凸集且对于任意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𝑑𝑜𝑚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，下式成立</a:t>
                </a:r>
                <a:endParaRPr lang="zh-CN" altLang="en-US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𝑦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)≥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)+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𝛻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).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内容占位符 6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4360" y="1576705"/>
                <a:ext cx="7886700" cy="4351338"/>
              </a:xfrm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478530"/>
            <a:ext cx="6942455" cy="269875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凸函数的充要条件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>
              <a:xfrm>
                <a:off x="539750" y="1825625"/>
                <a:ext cx="7975600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 dirty="0"/>
                  <a:t>现在假设函数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二阶可微，即对于开集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𝑑𝑜𝑚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内的任意一点，它的</a:t>
                </a:r>
                <a:r>
                  <a:rPr lang="en-US" altLang="zh-CN" dirty="0"/>
                  <a:t> Hessian</a:t>
                </a:r>
                <a:r>
                  <a:rPr lang="zh-CN" altLang="en-US" dirty="0"/>
                  <a:t>矩阵或者二阶导数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存在，则函数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是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凸函数的充要条件</a:t>
                </a:r>
                <a:r>
                  <a:rPr lang="zh-CN" altLang="en-US" dirty="0"/>
                  <a:t>是，其</a:t>
                </a:r>
                <a:r>
                  <a:rPr lang="en-US" altLang="zh-CN" dirty="0"/>
                  <a:t>Hessian</a:t>
                </a:r>
                <a:r>
                  <a:rPr lang="zh-CN" altLang="en-US" dirty="0"/>
                  <a:t>矩阵是半正定阵：即对于所有的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𝑑𝑜𝑚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，有</a:t>
                </a:r>
                <a:endParaRPr lang="zh-CN" altLang="en-US" dirty="0"/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)≽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0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 dirty="0"/>
                  <a:t>条件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)≽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从几何上可以理解为函数图像在点</a:t>
                </a:r>
                <a:r>
                  <a:rPr lang="en-US" altLang="zh-CN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处具有正（向上）的曲率。</a:t>
                </a:r>
                <a:endParaRPr lang="zh-CN" altLang="en-US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内容占位符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750" y="1825625"/>
                <a:ext cx="7975600" cy="4351338"/>
              </a:xfrm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凸函数与半正定</a:t>
            </a:r>
            <a:endParaRPr lang="zh-CN" altLang="en-US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628649" y="1581785"/>
                <a:ext cx="831556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sz="2400" dirty="0">
                    <a:latin typeface="+mn-ea"/>
                  </a:rPr>
                  <a:t>证明</a:t>
                </a:r>
                <a:r>
                  <a:rPr lang="en-US" altLang="zh-CN" sz="2400" dirty="0">
                    <a:latin typeface="+mn-ea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2400" dirty="0">
                    <a:latin typeface="+mn-ea"/>
                  </a:rPr>
                  <a:t>为凸函数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⇔∀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; 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altLang="zh-CN" sz="2400" b="0" dirty="0">
                  <a:latin typeface="+mn-ea"/>
                </a:endParaRPr>
              </a:p>
              <a:p>
                <a:pPr marL="0" indent="0">
                  <a:buNone/>
                </a:pPr>
                <a:r>
                  <a:rPr lang="en-US" altLang="zh-CN" sz="2400" b="0" dirty="0"/>
                  <a:t>                           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⇔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sz="2400" dirty="0">
                  <a:latin typeface="+mn-ea"/>
                </a:endParaRPr>
              </a:p>
              <a:p>
                <a:pPr marL="0" indent="0">
                  <a:buNone/>
                </a:pPr>
                <a:r>
                  <a:rPr lang="en-US" altLang="zh-CN" sz="2400" dirty="0"/>
                  <a:t>                           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⇔</m:t>
                    </m:r>
                    <m:r>
                      <m:rPr>
                        <m:sty m:val="p"/>
                      </m:rPr>
                      <a:rPr lang="zh-CN" altLang="en-US" sz="2400" i="1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≥ </m:t>
                    </m:r>
                    <m:r>
                      <m:rPr>
                        <m:sty m:val="p"/>
                      </m:rP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altLang="zh-CN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400" b="0" dirty="0">
                    <a:ea typeface="Cambria Math" panose="02040503050406030204" pitchFamily="18" charset="0"/>
                  </a:rPr>
                  <a:t>                           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CN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400" b="0" dirty="0">
                    <a:ea typeface="Cambria Math" panose="02040503050406030204" pitchFamily="18" charset="0"/>
                  </a:rPr>
                  <a:t>                           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400" dirty="0">
                  <a:latin typeface="+mn-ea"/>
                </a:endParaRPr>
              </a:p>
              <a:p>
                <a:pPr marL="0" indent="0">
                  <a:buNone/>
                </a:pPr>
                <a:r>
                  <a:rPr lang="en-US" altLang="zh-CN" sz="2400" b="0" dirty="0"/>
                  <a:t>                           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⇔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+mn-ea"/>
                  </a:rPr>
                  <a:t>为半正定矩阵。</a:t>
                </a:r>
                <a:endParaRPr lang="zh-CN" altLang="en-US" sz="2400" dirty="0">
                  <a:latin typeface="+mn-ea"/>
                </a:endParaRPr>
              </a:p>
            </p:txBody>
          </p:sp>
        </mc:Choice>
        <mc:Fallback>
          <p:sp>
            <p:nvSpPr>
              <p:cNvPr id="5" name="内容占位符 4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581785"/>
                <a:ext cx="8315565" cy="4351338"/>
              </a:xfrm>
              <a:blipFill rotWithShape="1">
                <a:blip r:embed="rId1"/>
                <a:stretch>
                  <a:fillRect l="-8" r="3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二次型与特征值（回忆）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3200" dirty="0"/>
                  <a:t>当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3200" dirty="0"/>
                  <a:t>是一个对称矩阵时，二次型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r>
                  <a:rPr lang="zh-CN" altLang="en-US" sz="3200" dirty="0"/>
                  <a:t>是</a:t>
                </a:r>
                <a:endParaRPr lang="en-US" altLang="zh-CN" sz="3200" dirty="0"/>
              </a:p>
              <a:p>
                <a:endParaRPr lang="en-US" altLang="zh-CN" sz="3200" dirty="0"/>
              </a:p>
              <a:p>
                <a:pPr lvl="1"/>
                <a:r>
                  <a:rPr lang="zh-CN" altLang="en-US" sz="2800" dirty="0"/>
                  <a:t>正定的，当且仅当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2800" dirty="0"/>
                  <a:t>所有特征值是正数</a:t>
                </a:r>
                <a:endParaRPr lang="en-US" altLang="zh-CN" sz="2800" dirty="0"/>
              </a:p>
              <a:p>
                <a:pPr lvl="1"/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Cholesky</a:t>
            </a:r>
            <a:r>
              <a:rPr lang="zh-CN" altLang="en-US" dirty="0"/>
              <a:t>分解（回忆）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59149"/>
                <a:ext cx="7886700" cy="4717814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定理</a:t>
                </a:r>
                <a:r>
                  <a:rPr lang="en-US" altLang="zh-CN" dirty="0"/>
                  <a:t>(Cholesky Decomposition)</a:t>
                </a:r>
                <a:br>
                  <a:rPr lang="en-US" altLang="zh-CN" dirty="0"/>
                </a:br>
                <a:r>
                  <a:rPr lang="zh-CN" altLang="en-US" dirty="0">
                    <a:solidFill>
                      <a:srgbClr val="FF0000"/>
                    </a:solidFill>
                  </a:rPr>
                  <a:t>对称正定矩阵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可以</m:t>
                    </m:r>
                  </m:oMath>
                </a14:m>
                <a:r>
                  <a:rPr lang="zh-CN" altLang="en-US" dirty="0"/>
                  <a:t>被分解成乘积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是一个下三角形矩阵并且有正的对角线元素</a:t>
                </a:r>
                <a:r>
                  <a:rPr lang="en-US" altLang="zh-CN" dirty="0"/>
                  <a:t>,</a:t>
                </a:r>
                <a:r>
                  <a:rPr lang="zh-CN" altLang="en-US" sz="2800" i="1" dirty="0"/>
                  <a:t>并且唯一。</a:t>
                </a:r>
                <a:endParaRPr lang="en-US" altLang="zh-CN" i="1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59149"/>
                <a:ext cx="7886700" cy="4717814"/>
              </a:xfrm>
              <a:blipFill rotWithShape="1">
                <a:blip r:embed="rId1"/>
                <a:stretch>
                  <a:fillRect t="-12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386" y="3373916"/>
            <a:ext cx="6541227" cy="110887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684" y="4754420"/>
            <a:ext cx="5688632" cy="131809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例子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1005"/>
                <a:ext cx="8275955" cy="5013325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指数函数。对任意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dirty="0"/>
                  <a:t>，函数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𝑎𝑥</m:t>
                        </m:r>
                      </m:sup>
                    </m:sSup>
                  </m:oMath>
                </a14:m>
                <a:r>
                  <a:rPr lang="zh-CN" altLang="en-US" dirty="0"/>
                  <a:t>在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dirty="0"/>
                  <a:t>上是凸的。</a:t>
                </a:r>
                <a:endParaRPr lang="zh-CN" altLang="en-US" dirty="0"/>
              </a:p>
              <a:p>
                <a:endParaRPr lang="zh-CN" altLang="en-US" dirty="0"/>
              </a:p>
              <a:p>
                <a:r>
                  <a:rPr lang="zh-CN" altLang="en-US" dirty="0"/>
                  <a:t>幂函数。当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时，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++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上是凸函数，当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/>
                  <a:t>时，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zh-CN" altLang="en-US" dirty="0"/>
                  <a:t>在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++</m:t>
                        </m:r>
                      </m:sub>
                    </m:sSub>
                  </m:oMath>
                </a14:m>
                <a:r>
                  <a:rPr lang="zh-CN" altLang="en-US" dirty="0"/>
                  <a:t>上是凹函数。</a:t>
                </a:r>
                <a:endParaRPr lang="zh-CN" altLang="en-US" dirty="0"/>
              </a:p>
              <a:p>
                <a:endParaRPr lang="zh-CN" altLang="en-US" dirty="0"/>
              </a:p>
              <a:p>
                <a:r>
                  <a:rPr lang="zh-CN" altLang="en-US" dirty="0"/>
                  <a:t>绝对值幂函数。当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/>
                  <a:t>时，函数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zh-CN" altLang="en-US" dirty="0"/>
                  <a:t>在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dirty="0"/>
                  <a:t>上是凸函数。</a:t>
                </a:r>
                <a:endParaRPr lang="zh-CN" altLang="en-US" dirty="0"/>
              </a:p>
              <a:p>
                <a:endParaRPr lang="zh-CN" altLang="en-US" dirty="0"/>
              </a:p>
              <a:p>
                <a:r>
                  <a:rPr lang="zh-CN" altLang="en-US" dirty="0"/>
                  <a:t>对数函数。函数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zh-CN" altLang="en-US" dirty="0"/>
                  <a:t>在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++</m:t>
                        </m:r>
                      </m:sub>
                    </m:sSub>
                  </m:oMath>
                </a14:m>
                <a:r>
                  <a:rPr lang="zh-CN" altLang="en-US" dirty="0"/>
                  <a:t>上是凹函数。</a:t>
                </a:r>
                <a:endParaRPr lang="zh-CN" altLang="en-US" dirty="0"/>
              </a:p>
              <a:p>
                <a:endParaRPr lang="zh-CN" altLang="en-US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4" name="内容占位符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1005"/>
                <a:ext cx="8275955" cy="5013325"/>
              </a:xfrm>
              <a:blipFill rotWithShape="1">
                <a:blip r:embed="rId1"/>
                <a:stretch>
                  <a:fillRect r="-1803" b="-53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课程介绍</a:t>
            </a:r>
            <a:endParaRPr lang="zh-CN" altLang="en-US" dirty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内容覆盖：</a:t>
            </a:r>
            <a:endParaRPr lang="en-US" altLang="zh-CN" dirty="0"/>
          </a:p>
          <a:p>
            <a:r>
              <a:rPr lang="zh-CN" altLang="en-US" dirty="0"/>
              <a:t>代数系统</a:t>
            </a:r>
            <a:endParaRPr lang="en-US" altLang="zh-CN" dirty="0"/>
          </a:p>
          <a:p>
            <a:r>
              <a:rPr lang="zh-CN" altLang="en-US" dirty="0"/>
              <a:t>线性代数</a:t>
            </a:r>
            <a:endParaRPr lang="en-US" altLang="zh-CN" dirty="0"/>
          </a:p>
          <a:p>
            <a:r>
              <a:rPr lang="zh-CN" altLang="en-US" dirty="0"/>
              <a:t>向量与矩阵微分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优化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算法</a:t>
            </a:r>
            <a:endParaRPr lang="en-US" altLang="zh-CN" dirty="0"/>
          </a:p>
          <a:p>
            <a:r>
              <a:rPr lang="zh-CN" altLang="en-US" dirty="0"/>
              <a:t>概率</a:t>
            </a:r>
            <a:endParaRPr lang="en-US" altLang="zh-CN" dirty="0"/>
          </a:p>
          <a:p>
            <a:r>
              <a:rPr lang="zh-CN" altLang="en-US" dirty="0"/>
              <a:t>应用</a:t>
            </a:r>
            <a:endParaRPr lang="en-US" altLang="zh-CN" dirty="0"/>
          </a:p>
          <a:p>
            <a:pPr eaLnBrk="1" hangingPunct="1"/>
            <a:endParaRPr lang="en-US" altLang="zh-CN" dirty="0"/>
          </a:p>
        </p:txBody>
      </p:sp>
      <p:sp>
        <p:nvSpPr>
          <p:cNvPr id="1945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7BDA72D-6771-4124-8D2F-93DA4FE26A1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altLang="zh-C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例子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8376920" cy="4351655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zh-CN" altLang="en-US" dirty="0">
                    <a:sym typeface="+mn-ea"/>
                  </a:rPr>
                  <a:t>负熵。函数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en-US" altLang="zh-CN" dirty="0">
                    <a:sym typeface="+mn-ea"/>
                  </a:rPr>
                  <a:t> </a:t>
                </a:r>
                <a:r>
                  <a:rPr lang="zh-CN" altLang="en-US" dirty="0">
                    <a:sym typeface="+mn-ea"/>
                  </a:rPr>
                  <a:t>在其定义域上是凸函数。</a:t>
                </a:r>
                <a:r>
                  <a:rPr lang="en-US" altLang="zh-CN" dirty="0">
                    <a:sym typeface="+mn-ea"/>
                  </a:rPr>
                  <a:t>(</a:t>
                </a:r>
                <a:r>
                  <a:rPr lang="zh-CN" altLang="en-US" dirty="0">
                    <a:sym typeface="+mn-ea"/>
                  </a:rPr>
                  <a:t>定义域为</a:t>
                </a:r>
                <a:r>
                  <a:rPr lang="en-US" altLang="zh-CN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++</m:t>
                        </m:r>
                      </m:sub>
                    </m:sSub>
                  </m:oMath>
                </a14:m>
                <a:r>
                  <a:rPr lang="zh-CN" altLang="en-US" dirty="0">
                    <a:sym typeface="+mn-ea"/>
                  </a:rPr>
                  <a:t>或者</a:t>
                </a:r>
                <a:r>
                  <a:rPr lang="en-US" altLang="zh-CN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，</m:t>
                    </m:r>
                    <m:r>
                      <m:rPr>
                        <m:nor/>
                      </m:rPr>
                      <a:rPr lang="zh-CN" altLang="en-US" dirty="0">
                        <a:latin typeface="Cambria Math" panose="02040503050406030204" pitchFamily="18" charset="0"/>
                        <a:sym typeface="+mn-ea"/>
                      </a:rPr>
                      <m:t>当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dirty="0">
                    <a:sym typeface="+mn-ea"/>
                  </a:rPr>
                  <a:t> </a:t>
                </a:r>
                <a:r>
                  <a:rPr lang="zh-CN" altLang="en-US" dirty="0">
                    <a:sym typeface="+mn-ea"/>
                  </a:rPr>
                  <a:t>时定义函数值为</a:t>
                </a:r>
                <a:r>
                  <a:rPr lang="en-US" altLang="zh-CN" dirty="0">
                    <a:sym typeface="+mn-ea"/>
                  </a:rPr>
                  <a:t>0.) </a:t>
                </a:r>
                <a:endParaRPr lang="en-US" altLang="zh-CN" dirty="0"/>
              </a:p>
              <a:p>
                <a:r>
                  <a:rPr lang="zh-CN" altLang="en-US" dirty="0"/>
                  <a:t>最大值函数：</a:t>
                </a:r>
                <a:r>
                  <a:rPr lang="en-US" altLang="zh-CN" dirty="0">
                    <a:cs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)=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</m:oMath>
                </a14:m>
                <a:r>
                  <a:rPr lang="zh-CN" altLang="en-US" b="1" dirty="0">
                    <a:solidFill>
                      <a:srgbClr val="FF0000"/>
                    </a:solidFill>
                  </a:rPr>
                  <a:t>？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  <a:p>
                <a:pPr marL="0" indent="457200">
                  <a:buNone/>
                </a:pPr>
                <a:r>
                  <a:rPr lang="zh-CN" altLang="en-US" dirty="0"/>
                  <a:t>对任意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𝜃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，函数</a:t>
                </a:r>
                <a:r>
                  <a:rPr lang="en-US" altLang="zh-CN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)=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满足</a:t>
                </a:r>
                <a:endParaRPr lang="zh-CN" altLang="en-US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457200">
                  <a:buNone/>
                </a:pPr>
                <a:r>
                  <a:rPr lang="en-US" altLang="zh-CN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𝜃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+(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𝜃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)=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𝜃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+(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zh-CN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457200">
                  <a:buNone/>
                </a:pPr>
                <a:r>
                  <a:rPr lang="en-US" altLang="zh-CN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                          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𝜃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+(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𝜃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</m:oMath>
                </a14:m>
                <a:endParaRPr lang="en-US" altLang="zh-CN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457200">
                  <a:buNone/>
                </a:pPr>
                <a:r>
                  <a:rPr lang="en-US" altLang="zh-CN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                          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𝜃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)+(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𝜃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内容占位符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376920" cy="4351655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保凸运算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065" cy="4351655"/>
              </a:xfrm>
            </p:spPr>
            <p:txBody>
              <a:bodyPr/>
              <a:lstStyle/>
              <a:p>
                <a:r>
                  <a:rPr lang="zh-CN" altLang="en-US"/>
                  <a:t>凸函数的非负加权求和仍然是凸函数，即函数</a:t>
                </a:r>
                <a:endParaRPr lang="zh-CN" alt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+...+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  <a:p>
                <a:pPr marL="0" indent="0">
                  <a:buNone/>
                </a:pPr>
                <a:r>
                  <a:rPr lang="zh-CN" altLang="en-US"/>
                  <a:t>是凸函数。</a:t>
                </a:r>
                <a:endParaRPr lang="zh-CN" altLang="en-US"/>
              </a:p>
              <a:p>
                <a:pPr marL="0" indent="0">
                  <a:buNone/>
                </a:pPr>
                <a:endParaRPr lang="zh-CN" altLang="en-US"/>
              </a:p>
              <a:p>
                <a:pPr>
                  <a:lnSpc>
                    <a:spcPct val="110000"/>
                  </a:lnSpc>
                </a:pPr>
                <a:r>
                  <a:rPr lang="zh-CN" altLang="en-US"/>
                  <a:t>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pitchFamily="18" charset="0"/>
                    <a:cs typeface="Cambria Math" panose="020405030504060302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pitchFamily="18" charset="0"/>
                    <a:cs typeface="Cambria Math" panose="02040503050406030204" pitchFamily="18" charset="0"/>
                  </a:rPr>
                  <a:t>均为凸函数，则二者的</a:t>
                </a:r>
                <a:r>
                  <a:rPr lang="zh-CN" altLang="en-US" b="1">
                    <a:latin typeface="Cambria Math" panose="02040503050406030204" pitchFamily="18" charset="0"/>
                    <a:cs typeface="Cambria Math" panose="02040503050406030204" pitchFamily="18" charset="0"/>
                  </a:rPr>
                  <a:t>逐点最大</a:t>
                </a:r>
                <a:r>
                  <a:rPr lang="zh-CN" altLang="en-US">
                    <a:latin typeface="Cambria Math" panose="02040503050406030204" pitchFamily="18" charset="0"/>
                    <a:cs typeface="Cambria Math" panose="02040503050406030204" pitchFamily="18" charset="0"/>
                  </a:rPr>
                  <a:t>函数</a:t>
                </a:r>
                <a:endParaRPr lang="en-US" altLang="zh-CN" i="1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𝑚𝑎𝑥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)},</m:t>
                      </m:r>
                    </m:oMath>
                  </m:oMathPara>
                </a14:m>
                <a:endParaRPr lang="en-US" altLang="zh-CN" i="1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>
                    <a:latin typeface="Cambria Math" panose="02040503050406030204" pitchFamily="18" charset="0"/>
                    <a:cs typeface="Cambria Math" panose="02040503050406030204" pitchFamily="18" charset="0"/>
                  </a:rPr>
                  <a:t>其定义域为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𝑑𝑜𝑚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𝑑𝑜𝑚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∩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𝑑𝑜𝑚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>
                    <a:latin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zh-CN" altLang="en-US">
                    <a:latin typeface="Cambria Math" panose="02040503050406030204" pitchFamily="18" charset="0"/>
                    <a:cs typeface="Cambria Math" panose="02040503050406030204" pitchFamily="18" charset="0"/>
                  </a:rPr>
                  <a:t>，仍然是凸函数。</a:t>
                </a:r>
                <a:endParaRPr lang="zh-CN" altLang="en-US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内容占位符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065" cy="4351655"/>
              </a:xfrm>
              <a:blipFill rotWithShape="1">
                <a:blip r:embed="rId1"/>
                <a:stretch>
                  <a:fillRect t="-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优化问题：基本术语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>
              <a:xfrm>
                <a:off x="556895" y="1500505"/>
                <a:ext cx="8402955" cy="4916805"/>
              </a:xfrm>
            </p:spPr>
            <p:txBody>
              <a:bodyPr>
                <a:normAutofit fontScale="97500"/>
              </a:bodyPr>
              <a:lstStyle/>
              <a:p>
                <a:pPr marL="0" indent="457200" algn="ctr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minimize</m:t>
                      </m:r>
                      <m:r>
                        <a:rPr lang="en-US" altLang="zh-CN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457200" algn="ctr">
                  <a:lnSpc>
                    <a:spcPct val="110000"/>
                  </a:lnSpc>
                  <a:buNone/>
                </a:pPr>
                <a:r>
                  <a:rPr lang="en-US" altLang="zh-CN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𝑠𝑢𝑏𝑗𝑒𝑐𝑡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𝑡𝑜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)≤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,...,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457200" algn="ctr">
                  <a:lnSpc>
                    <a:spcPct val="110000"/>
                  </a:lnSpc>
                  <a:buNone/>
                </a:pPr>
                <a:r>
                  <a:rPr lang="en-US" altLang="zh-CN" dirty="0"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)=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,...,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lvl="0" indent="0">
                  <a:lnSpc>
                    <a:spcPct val="110000"/>
                  </a:lnSpc>
                  <a:buNone/>
                </a:pPr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我们称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为</a:t>
                </a:r>
                <a:r>
                  <a:rPr lang="zh-CN" altLang="en-US" b="1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优化变量</a:t>
                </a:r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，称函数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为</a:t>
                </a:r>
                <a:r>
                  <a:rPr lang="zh-CN" altLang="en-US" b="1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目标函数</a:t>
                </a:r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或费用函数。不等式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)≤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称为</a:t>
                </a:r>
                <a:r>
                  <a:rPr lang="zh-CN" altLang="en-US" b="1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不等式约束</a:t>
                </a:r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，方程组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)=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称为</a:t>
                </a:r>
                <a:r>
                  <a:rPr lang="zh-CN" altLang="en-US" b="1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等式约束</a:t>
                </a:r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。如果没有约束，我们称问题为</a:t>
                </a:r>
                <a:r>
                  <a:rPr lang="zh-CN" altLang="en-US" b="1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无约束</a:t>
                </a:r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问题。</a:t>
                </a:r>
                <a:endParaRPr lang="zh-CN" altLang="en-US" dirty="0"/>
              </a:p>
            </p:txBody>
          </p:sp>
        </mc:Choice>
        <mc:Fallback>
          <p:sp>
            <p:nvSpPr>
              <p:cNvPr id="4" name="内容占位符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6895" y="1500505"/>
                <a:ext cx="8402955" cy="4916805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优化问题：基本术语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dirty="0"/>
                  <a:t>对目标和所有约束函数有定义的点的集合，</a:t>
                </a:r>
                <a:endParaRPr lang="zh-CN" alt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𝒟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⋂"/>
                          <m:limLoc m:val="undOvr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𝑑𝑜𝑚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∩</m:t>
                      </m:r>
                      <m:nary>
                        <m:naryPr>
                          <m:chr m:val="⋂"/>
                          <m:limLoc m:val="undOvr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𝑑𝑜𝑚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dirty="0"/>
              </a:p>
              <a:p>
                <a:pPr marL="0" indent="0">
                  <a:buNone/>
                </a:pPr>
                <a:r>
                  <a:rPr lang="zh-CN" altLang="en-US" dirty="0"/>
                  <a:t>称为优化问题的</a:t>
                </a:r>
                <a:r>
                  <a:rPr lang="zh-CN" altLang="en-US" b="1" dirty="0"/>
                  <a:t>定义域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当点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zh-CN" altLang="en-US" dirty="0"/>
                  <a:t>满足约束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)≤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,...,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dirty="0"/>
                  <a:t>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)=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,...,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时，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是</a:t>
                </a:r>
                <a:r>
                  <a:rPr lang="zh-CN" altLang="en-US" b="1" dirty="0"/>
                  <a:t>可行点</a:t>
                </a:r>
                <a:r>
                  <a:rPr lang="zh-CN" altLang="en-US" dirty="0"/>
                  <a:t>。所有可行点的集合称为</a:t>
                </a:r>
                <a:r>
                  <a:rPr lang="zh-CN" altLang="en-US" b="1" dirty="0"/>
                  <a:t>可行集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当优化问题至少有一个可行点时，我们称为</a:t>
                </a:r>
                <a:r>
                  <a:rPr lang="zh-CN" altLang="en-US" b="1" dirty="0"/>
                  <a:t>可行</a:t>
                </a:r>
                <a:r>
                  <a:rPr lang="zh-CN" altLang="en-US" dirty="0"/>
                  <a:t>的，否则称为</a:t>
                </a:r>
                <a:r>
                  <a:rPr lang="zh-CN" altLang="en-US" b="1" dirty="0"/>
                  <a:t>不可行</a:t>
                </a:r>
                <a:r>
                  <a:rPr lang="zh-CN" altLang="en-US" dirty="0"/>
                  <a:t>。</a:t>
                </a:r>
                <a:endParaRPr lang="zh-CN" altLang="en-US" dirty="0"/>
              </a:p>
            </p:txBody>
          </p:sp>
        </mc:Choice>
        <mc:Fallback>
          <p:sp>
            <p:nvSpPr>
              <p:cNvPr id="4" name="内容占位符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优化问题：基本术语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8115780" cy="489585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zh-CN" altLang="en-US" sz="2400" dirty="0"/>
                  <a:t>问题中的最优值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定义为</a:t>
                </a:r>
                <a:endParaRPr lang="en-US" altLang="zh-CN" sz="2400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zh-CN" altLang="en-US" sz="2400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𝑖𝑛𝑓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)|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)≤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0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1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,...,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ℎ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0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1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,...,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zh-CN" altLang="en-US" sz="2400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sz="2400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我们允许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取值为</a:t>
                </a:r>
                <a:r>
                  <a:rPr lang="en-US" altLang="zh-CN" sz="2400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±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。如果问题不可行，我们有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（空集的下确界是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）。</a:t>
                </a:r>
                <a:endParaRPr lang="en-US" altLang="zh-CN" sz="2400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sz="2400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如果存在可行解</a:t>
                </a:r>
                <a:r>
                  <a:rPr lang="en-US" altLang="zh-CN" sz="2400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满足：当</a:t>
                </a:r>
                <a:r>
                  <a:rPr lang="en-US" altLang="zh-CN" sz="2400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𝑘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)→−∞</m:t>
                    </m:r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，那么，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=−∞</m:t>
                    </m:r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并且我们称问题</a:t>
                </a:r>
                <a:r>
                  <a:rPr lang="zh-CN" altLang="en-US" sz="2400" b="1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无下界</a:t>
                </a:r>
                <a:r>
                  <a:rPr lang="zh-CN" altLang="en-US" sz="2400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。</a:t>
                </a:r>
                <a:endParaRPr lang="zh-CN" altLang="en-US" sz="2400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sz="2400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如果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是可行的并且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，我们称</a:t>
                </a:r>
                <a:r>
                  <a:rPr lang="en-US" altLang="zh-CN" sz="2400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为</a:t>
                </a:r>
                <a:r>
                  <a:rPr lang="zh-CN" altLang="en-US" sz="2400" b="1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最优点</a:t>
                </a:r>
                <a:r>
                  <a:rPr lang="zh-CN" altLang="en-US" sz="2400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。</a:t>
                </a:r>
                <a:endParaRPr lang="zh-CN" altLang="en-US" sz="2400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内容占位符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8115780" cy="4895852"/>
              </a:xfrm>
              <a:blipFill rotWithShape="1">
                <a:blip r:embed="rId1"/>
                <a:stretch>
                  <a:fillRect t="-13" r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优化问题：标准表示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0000"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我们称下式为优化问题的</a:t>
                </a:r>
                <a:r>
                  <a:rPr lang="zh-CN" altLang="en-US" b="1" dirty="0"/>
                  <a:t>标准形式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minimize</m:t>
                      </m:r>
                      <m:r>
                        <a:rPr lang="en-US" altLang="zh-CN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457200" algn="ctr">
                  <a:lnSpc>
                    <a:spcPct val="110000"/>
                  </a:lnSpc>
                  <a:buNone/>
                </a:pPr>
                <a:r>
                  <a:rPr lang="en-US" altLang="zh-CN" dirty="0"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𝑠𝑢𝑏𝑗𝑒𝑐𝑡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𝑡𝑜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)≤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,...,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457200" algn="ctr">
                  <a:lnSpc>
                    <a:spcPct val="110000"/>
                  </a:lnSpc>
                  <a:buNone/>
                </a:pPr>
                <a:r>
                  <a:rPr lang="en-US" altLang="zh-CN" dirty="0"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)=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,...,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𝑝</m:t>
                    </m:r>
                  </m:oMath>
                </a14:m>
                <a:endParaRPr lang="zh-CN" altLang="en-US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 dirty="0"/>
                  <a:t>我们按照惯例设不等式和等式约束的右端为零。这一点总可以通过对任何非零右端进行减法得到。</a:t>
                </a:r>
                <a:endParaRPr lang="zh-CN" altLang="en-US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 dirty="0"/>
                  <a:t>例如，我们将约束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表示为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)=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，其中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。类似的，我们将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/>
                  <a:t>表示为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)≤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/>
                  <a:t>。</a:t>
                </a:r>
                <a:endParaRPr lang="zh-CN" altLang="en-US" dirty="0"/>
              </a:p>
            </p:txBody>
          </p:sp>
        </mc:Choice>
        <mc:Fallback>
          <p:sp>
            <p:nvSpPr>
              <p:cNvPr id="4" name="内容占位符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优化问题：标准表示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>
              <a:xfrm>
                <a:off x="401320" y="1487805"/>
                <a:ext cx="8686165" cy="489013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/>
                  <a:t>例：考虑优化问题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?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axi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mize</m:t>
                      </m:r>
                      <m:r>
                        <a:rPr lang="en-US" altLang="zh-CN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457200">
                  <a:lnSpc>
                    <a:spcPct val="100000"/>
                  </a:lnSpc>
                  <a:buNone/>
                </a:pPr>
                <a:r>
                  <a:rPr lang="en-US" altLang="zh-CN" dirty="0"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               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𝑠𝑢𝑏𝑗𝑒𝑐𝑡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𝑡𝑜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,...,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其中</a:t>
                </a:r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为优化变量。这些约束称为</a:t>
                </a:r>
                <a:r>
                  <a:rPr lang="zh-CN" altLang="en-US" b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变量的界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（因为它们给出了每一个</a:t>
                </a:r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的上下界）。</a:t>
                </a:r>
                <a:endParaRPr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457200">
                  <a:lnSpc>
                    <a:spcPct val="100000"/>
                  </a:lnSpc>
                  <a:buNone/>
                </a:pPr>
                <a:r>
                  <a:rPr lang="en-US" altLang="zh-CN" dirty="0"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       </a:t>
                </a:r>
                <a:endParaRPr lang="en-US" altLang="zh-CN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>
          <p:sp>
            <p:nvSpPr>
              <p:cNvPr id="4" name="内容占位符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1320" y="1487805"/>
                <a:ext cx="8686165" cy="4890135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优化问题：标准表示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>
              <a:xfrm>
                <a:off x="401320" y="1487805"/>
                <a:ext cx="8686165" cy="489013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/>
                  <a:t>我们可以将该问题表示为标准形式，</a:t>
                </a:r>
                <a:endParaRPr lang="zh-CN" alt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minimize</m:t>
                      </m:r>
                      <m:r>
                        <a:rPr lang="en-US" altLang="zh-CN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  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457200">
                  <a:lnSpc>
                    <a:spcPct val="100000"/>
                  </a:lnSpc>
                  <a:buNone/>
                </a:pPr>
                <a:r>
                  <a:rPr lang="en-US" altLang="zh-CN" dirty="0"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            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𝑠𝑢𝑏𝑗𝑒𝑐𝑡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𝑡𝑜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,...,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457200">
                  <a:lnSpc>
                    <a:spcPct val="100000"/>
                  </a:lnSpc>
                  <a:buNone/>
                </a:pPr>
                <a:r>
                  <a:rPr lang="en-US" altLang="zh-CN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         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,...,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这里有</a:t>
                </a:r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2n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个不等式约束函数：</a:t>
                </a:r>
                <a:endParaRPr lang="zh-CN" altLang="en-US" dirty="0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,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,...,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i="1" dirty="0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及</a:t>
                </a:r>
                <a:endParaRPr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45720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,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𝑛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,...,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>
          <p:sp>
            <p:nvSpPr>
              <p:cNvPr id="4" name="内容占位符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1320" y="1487805"/>
                <a:ext cx="8686165" cy="4890135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凸优化问题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00025" y="1370330"/>
                <a:ext cx="8601075" cy="519557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zh-CN" altLang="en-US" b="1" dirty="0"/>
                  <a:t>凸优化问题</a:t>
                </a:r>
                <a:r>
                  <a:rPr lang="zh-CN" altLang="en-US" dirty="0"/>
                  <a:t>是形如</a:t>
                </a:r>
                <a:endParaRPr lang="zh-CN" alt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minimize</m:t>
                      </m:r>
                      <m:r>
                        <a:rPr lang="en-US" altLang="zh-CN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     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457200">
                  <a:lnSpc>
                    <a:spcPct val="100000"/>
                  </a:lnSpc>
                  <a:buNone/>
                </a:pPr>
                <a:r>
                  <a:rPr lang="en-US" altLang="zh-CN" dirty="0"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     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𝑠𝑢𝑏𝑗𝑒𝑐𝑡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𝑡𝑜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)≤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,...,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457200">
                  <a:lnSpc>
                    <a:spcPct val="100000"/>
                  </a:lnSpc>
                  <a:buNone/>
                </a:pPr>
                <a:r>
                  <a:rPr lang="en-US" altLang="zh-CN" dirty="0"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                                  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𝑇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,...,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𝑝</m:t>
                    </m:r>
                  </m:oMath>
                </a14:m>
                <a:endParaRPr lang="zh-CN" altLang="en-US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 dirty="0"/>
                  <a:t>的问题，其中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dirty="0"/>
                  <a:t>为凸函数。对比普通优化问题，凸优化问题有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三个附加的要求：</a:t>
                </a:r>
                <a:endParaRPr lang="zh-CN" altLang="en-US" dirty="0">
                  <a:solidFill>
                    <a:srgbClr val="FF0000"/>
                  </a:solidFill>
                </a:endParaRPr>
              </a:p>
              <a:p>
                <a:r>
                  <a:rPr lang="zh-CN" altLang="en-US" dirty="0"/>
                  <a:t>目标函数必须是凸的。</a:t>
                </a:r>
                <a:endParaRPr lang="zh-CN" altLang="en-US" dirty="0"/>
              </a:p>
              <a:p>
                <a:r>
                  <a:rPr lang="zh-CN" altLang="en-US" dirty="0"/>
                  <a:t>不等式约束函数必须是凸的。</a:t>
                </a:r>
                <a:endParaRPr lang="zh-CN" altLang="en-US" dirty="0"/>
              </a:p>
              <a:p>
                <a:r>
                  <a:rPr lang="zh-CN" altLang="en-US" dirty="0"/>
                  <a:t>等式约束函数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)=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𝑇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必须是仿射的。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0025" y="1370330"/>
                <a:ext cx="8601075" cy="519557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凸优化问题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8022590" cy="487172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 dirty="0"/>
                  <a:t>凸优化问题的可行集是凸的，因为它是目标函数定义域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这是一个凸集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m</a:t>
                </a:r>
                <a:r>
                  <a:rPr lang="zh-CN" altLang="en-US" dirty="0"/>
                  <a:t>个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凸的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下水平集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{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)≤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/>
                  <a:t>以及</a:t>
                </a:r>
                <a:r>
                  <a:rPr lang="en-US" altLang="zh-CN" dirty="0"/>
                  <a:t>p</a:t>
                </a:r>
                <a:r>
                  <a:rPr lang="zh-CN" altLang="en-US" dirty="0"/>
                  <a:t>个超平面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{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|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/>
                  <a:t>的交集。</a:t>
                </a:r>
                <a:endParaRPr lang="zh-CN" altLang="en-US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𝒟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⋂"/>
                          <m:limLoc m:val="undOvr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𝑑𝑜𝑚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 dirty="0"/>
                  <a:t>因此，在一个凸优化问题中，我们是在一个凸集上极小化一个凸的目标函数。</a:t>
                </a:r>
                <a:endParaRPr lang="zh-CN" altLang="en-US" dirty="0"/>
              </a:p>
            </p:txBody>
          </p:sp>
        </mc:Choice>
        <mc:Fallback>
          <p:sp>
            <p:nvSpPr>
              <p:cNvPr id="4" name="内容占位符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022590" cy="487172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优化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004048" y="1628799"/>
            <a:ext cx="2664296" cy="3853813"/>
          </a:xfrm>
          <a:prstGeom prst="rect">
            <a:avLst/>
          </a:prstGeom>
        </p:spPr>
      </p:pic>
      <p:pic>
        <p:nvPicPr>
          <p:cNvPr id="102" name="图片 101"/>
          <p:cNvPicPr/>
          <p:nvPr/>
        </p:nvPicPr>
        <p:blipFill>
          <a:blip r:embed="rId3"/>
          <a:stretch>
            <a:fillRect/>
          </a:stretch>
        </p:blipFill>
        <p:spPr>
          <a:xfrm>
            <a:off x="742950" y="1628775"/>
            <a:ext cx="2877820" cy="3810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局部最优与全局最优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 dirty="0"/>
                  <a:t>凸优化问题的一个基础性质是其任意局部最优解也是（全局）最优解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？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 dirty="0"/>
                  <a:t>证明：设</a:t>
                </a:r>
                <a:r>
                  <a:rPr lang="en-US" altLang="zh-CN" dirty="0"/>
                  <a:t> x </a:t>
                </a:r>
                <a:r>
                  <a:rPr lang="zh-CN" altLang="en-US" dirty="0"/>
                  <a:t>是凸优化问题的局部最优解，即</a:t>
                </a:r>
                <a:r>
                  <a:rPr lang="en-US" altLang="zh-CN" dirty="0"/>
                  <a:t> x </a:t>
                </a:r>
                <a:r>
                  <a:rPr lang="zh-CN" altLang="en-US" dirty="0"/>
                  <a:t>是可行的并且对于某些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𝑅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&gt;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/>
                  <a:t>，有</a:t>
                </a:r>
                <a:endParaRPr lang="zh-CN" altLang="en-US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𝑖𝑛𝑓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𝑧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)|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𝑧</m:t>
                      </m:r>
                      <m:r>
                        <a:rPr lang="zh-CN" altLang="en-US">
                          <a:latin typeface="Cambria Math" panose="02040503050406030204" pitchFamily="18" charset="0"/>
                          <a:sym typeface="+mn-ea"/>
                        </a:rPr>
                        <m:t>可行</m:t>
                      </m:r>
                      <m:r>
                        <a:rPr lang="en-US" altLang="zh-CN">
                          <a:latin typeface="Cambria Math" panose="02040503050406030204" pitchFamily="18" charset="0"/>
                          <a:sym typeface="+mn-ea"/>
                        </a:rPr>
                        <m:t>,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  <a:sym typeface="+mn-ea"/>
                                </a:rPr>
                                <m:t>𝑧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  <a:sym typeface="+mn-ea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  <a:sym typeface="+mn-ea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ea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≤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𝑅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},   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 dirty="0"/>
                  <a:t>现在假设</a:t>
                </a:r>
                <a:r>
                  <a:rPr lang="en-US" altLang="zh-CN" dirty="0"/>
                  <a:t> x </a:t>
                </a:r>
                <a:r>
                  <a:rPr lang="zh-CN" altLang="en-US" dirty="0"/>
                  <a:t>不是全局最优解，即存在一个可行的</a:t>
                </a:r>
                <a:r>
                  <a:rPr lang="en-US" altLang="zh-CN" dirty="0"/>
                  <a:t> y </a:t>
                </a:r>
                <a:r>
                  <a:rPr lang="zh-CN" altLang="en-US" dirty="0"/>
                  <a:t>使得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)&lt;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。显然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sym typeface="+mn-ea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  <a:sym typeface="+mn-ea"/>
                              </a:rPr>
                              <m:t>𝑦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  <a:sym typeface="+mn-ea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  <a:sym typeface="+mn-ea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&gt;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𝑅</m:t>
                    </m:r>
                  </m:oMath>
                </a14:m>
                <a:r>
                  <a:rPr lang="zh-CN" altLang="en-US" dirty="0"/>
                  <a:t>，因为否则的话有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)≤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  <a:endParaRPr lang="zh-CN" altLang="en-US" dirty="0"/>
              </a:p>
            </p:txBody>
          </p:sp>
        </mc:Choice>
        <mc:Fallback>
          <p:sp>
            <p:nvSpPr>
              <p:cNvPr id="4" name="内容占位符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局部最优与全局最优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zh-CN" altLang="en-US"/>
                  <a:t>考虑由</a:t>
                </a:r>
                <a:endParaRPr lang="zh-CN" alt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𝑧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𝜃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𝜃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𝑦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,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𝜃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  <a:sym typeface="+mn-ea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  <a:sym typeface="+mn-ea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𝑦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  <a:sym typeface="+mn-ea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i="1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/>
                  <a:t>给出的点</a:t>
                </a:r>
                <a:r>
                  <a:rPr lang="en-US" altLang="zh-CN"/>
                  <a:t> z </a:t>
                </a:r>
                <a:r>
                  <a:rPr lang="zh-CN" altLang="en-US"/>
                  <a:t>，我们有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  <a:sym typeface="+mn-ea"/>
                              </a:rPr>
                              <m:t>𝑧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  <a:sym typeface="+mn-ea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  <a:sym typeface="+mn-ea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𝑅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&lt;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𝑅</m:t>
                    </m:r>
                  </m:oMath>
                </a14:m>
                <a:r>
                  <a:rPr lang="zh-CN" altLang="en-US"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。根据可行集的凸性，</a:t>
                </a:r>
                <a:r>
                  <a:rPr lang="en-US" altLang="zh-CN"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z </a:t>
                </a:r>
                <a:r>
                  <a:rPr lang="zh-CN" altLang="en-US"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是可行的。</a:t>
                </a:r>
                <a:endParaRPr lang="zh-CN" altLang="en-US">
                  <a:latin typeface="Cambria Math" panose="02040503050406030204" pitchFamily="18" charset="0"/>
                  <a:cs typeface="Cambria Math" panose="02040503050406030204" pitchFamily="18" charset="0"/>
                  <a:sym typeface="+mn-ea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根据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的凸性，我们有</a:t>
                </a:r>
                <a:endParaRPr lang="zh-CN" altLang="en-US">
                  <a:latin typeface="Cambria Math" panose="02040503050406030204" pitchFamily="18" charset="0"/>
                  <a:cs typeface="Cambria Math" panose="02040503050406030204" pitchFamily="18" charset="0"/>
                  <a:sym typeface="+mn-ea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ea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ea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𝑧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)≤(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𝜃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)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ea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ea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)+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𝜃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ea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ea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𝑦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)&lt;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ea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ea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ea"/>
                        </a:rPr>
                        <m:t>),</m:t>
                      </m:r>
                    </m:oMath>
                  </m:oMathPara>
                </a14:m>
                <a:endParaRPr lang="zh-CN" altLang="en-US">
                  <a:latin typeface="Cambria Math" panose="02040503050406030204" pitchFamily="18" charset="0"/>
                  <a:cs typeface="Cambria Math" panose="02040503050406030204" pitchFamily="18" charset="0"/>
                  <a:sym typeface="+mn-ea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这与假设矛盾。因此不存在满足</a:t>
                </a:r>
                <a:r>
                  <a:rPr lang="en-US" altLang="zh-CN"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)&lt;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的可行解</a:t>
                </a:r>
                <a:r>
                  <a:rPr lang="en-US" altLang="zh-CN"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 y </a:t>
                </a:r>
                <a:r>
                  <a:rPr lang="zh-CN" altLang="en-US"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，即</a:t>
                </a:r>
                <a:r>
                  <a:rPr lang="en-US" altLang="zh-CN"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 x </a:t>
                </a:r>
                <a:r>
                  <a:rPr lang="zh-CN" altLang="en-US"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是全局最优解。</a:t>
                </a:r>
                <a:endParaRPr lang="zh-CN" altLang="en-US">
                  <a:latin typeface="Cambria Math" panose="02040503050406030204" pitchFamily="18" charset="0"/>
                  <a:cs typeface="Cambria Math" panose="020405030504060302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4" name="内容占位符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t="-73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最优解充要条件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 dirty="0"/>
                  <a:t>对于无约束凸优化问题（即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𝑚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/>
                  <a:t>）</a:t>
                </a:r>
                <a:r>
                  <a:rPr lang="en-US" altLang="zh-CN" dirty="0"/>
                  <a:t>, x </a:t>
                </a:r>
                <a:r>
                  <a:rPr lang="zh-CN" altLang="en-US" dirty="0"/>
                  <a:t>是最优解的充要条件</a:t>
                </a:r>
                <a:endParaRPr lang="zh-CN" altLang="en-US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0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内容占位符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2900680"/>
            <a:ext cx="8138832" cy="327660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z="5400" dirty="0"/>
              <a:t>2.Lagrange</a:t>
            </a:r>
            <a:r>
              <a:rPr lang="zh-CN" altLang="en-US" sz="5400" dirty="0"/>
              <a:t>函数、对偶函数</a:t>
            </a:r>
            <a:endParaRPr lang="zh-CN" altLang="en-US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Lagrange</a:t>
            </a:r>
            <a:r>
              <a:rPr lang="zh-CN" altLang="en-US" dirty="0"/>
              <a:t>函数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8382000" cy="4783455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 dirty="0"/>
                  <a:t>考虑标准形式的优化问题</a:t>
                </a:r>
                <a:endParaRPr lang="en-US" altLang="zh-CN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minimize</m:t>
                      </m:r>
                      <m:r>
                        <a:rPr lang="en-US" altLang="zh-CN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                         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457200">
                  <a:lnSpc>
                    <a:spcPct val="100000"/>
                  </a:lnSpc>
                  <a:buNone/>
                </a:pPr>
                <a:r>
                  <a:rPr lang="en-US" altLang="zh-CN" dirty="0"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   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𝑠𝑢𝑏𝑗𝑒𝑐𝑡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𝑡𝑜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)≤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,...,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457200">
                  <a:lnSpc>
                    <a:spcPct val="100000"/>
                  </a:lnSpc>
                  <a:buNone/>
                </a:pPr>
                <a:r>
                  <a:rPr lang="en-US" altLang="zh-CN" dirty="0"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)=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,...,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其中，自变量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。设问题的定义域</a:t>
                </a:r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𝒟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⋂"/>
                        <m:limLoc m:val="undOvr"/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𝑑𝑜𝑚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∩</m:t>
                    </m:r>
                    <m:nary>
                      <m:naryPr>
                        <m:chr m:val="⋂"/>
                        <m:limLoc m:val="undOvr"/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𝑑𝑜𝑚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是非空集合，优化问题的最优值为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。注意到这里并没有假设是凸优化问题。</a:t>
                </a:r>
                <a:endParaRPr lang="zh-CN" altLang="en-US" dirty="0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Lagrange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对偶的基本思想是在目标函数中考虑问题的约束条件，即添加约束条件的加权和，得到增广的目标函数。</a:t>
                </a:r>
                <a:endParaRPr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内容占位符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382000" cy="4783455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Lagrange</a:t>
            </a:r>
            <a:r>
              <a:rPr lang="zh-CN" altLang="en-US" dirty="0"/>
              <a:t>函数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>
              <a:xfrm>
                <a:off x="407254" y="1825625"/>
                <a:ext cx="8321808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定义</a:t>
                </a:r>
                <a:r>
                  <a:rPr lang="en-US" altLang="zh-CN" b="1" dirty="0"/>
                  <a:t>Lagrange</a:t>
                </a:r>
                <a:r>
                  <a:rPr lang="zh-CN" altLang="en-US" b="1" dirty="0"/>
                  <a:t>函数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dirty="0"/>
                  <a:t>为</a:t>
                </a:r>
                <a:endParaRPr lang="zh-CN" alt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𝐿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𝜆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𝜈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dirty="0"/>
                  <a:t>其中定义域为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𝑑𝑜𝑚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𝒟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称为第</a:t>
                </a:r>
                <a:r>
                  <a:rPr lang="en-US" altLang="zh-CN" dirty="0"/>
                  <a:t> 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个不等式约束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)≤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/>
                  <a:t>对应的</a:t>
                </a:r>
                <a:r>
                  <a:rPr lang="en-US" altLang="zh-CN" b="1" dirty="0"/>
                  <a:t>Lagrange</a:t>
                </a:r>
                <a:r>
                  <a:rPr lang="zh-CN" altLang="en-US" b="1" dirty="0"/>
                  <a:t>乘子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称为第</a:t>
                </a:r>
                <a:r>
                  <a:rPr lang="en-US" altLang="zh-CN" dirty="0"/>
                  <a:t> 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等式约束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)=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/>
                  <a:t>对应的</a:t>
                </a:r>
                <a:r>
                  <a:rPr lang="en-US" altLang="zh-CN" b="1" dirty="0">
                    <a:sym typeface="+mn-ea"/>
                  </a:rPr>
                  <a:t>Lagrange</a:t>
                </a:r>
                <a:r>
                  <a:rPr lang="zh-CN" altLang="en-US" b="1" dirty="0">
                    <a:sym typeface="+mn-ea"/>
                  </a:rPr>
                  <a:t>乘子</a:t>
                </a:r>
                <a:r>
                  <a:rPr lang="zh-CN" altLang="en-US" dirty="0">
                    <a:sym typeface="+mn-ea"/>
                  </a:rPr>
                  <a:t>。</a:t>
                </a:r>
                <a:endParaRPr lang="en-US" altLang="zh-CN" dirty="0">
                  <a:sym typeface="+mn-ea"/>
                </a:endParaRPr>
              </a:p>
              <a:p>
                <a:r>
                  <a:rPr lang="zh-CN" altLang="en-US" dirty="0">
                    <a:sym typeface="+mn-ea"/>
                  </a:rPr>
                  <a:t>向量</a:t>
                </a:r>
                <a:r>
                  <a:rPr lang="en-US" altLang="zh-CN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dirty="0">
                    <a:sym typeface="+mn-ea"/>
                  </a:rPr>
                  <a:t>和</a:t>
                </a:r>
                <a:r>
                  <a:rPr lang="en-US" altLang="zh-CN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zh-CN" altLang="en-US" dirty="0">
                    <a:sym typeface="+mn-ea"/>
                  </a:rPr>
                  <a:t>称为</a:t>
                </a:r>
                <a:r>
                  <a:rPr lang="zh-CN" altLang="en-US" b="1" dirty="0">
                    <a:sym typeface="+mn-ea"/>
                  </a:rPr>
                  <a:t>对偶变量</a:t>
                </a:r>
                <a:r>
                  <a:rPr lang="zh-CN" altLang="en-US" dirty="0">
                    <a:sym typeface="+mn-ea"/>
                  </a:rPr>
                  <a:t>或者是</a:t>
                </a:r>
                <a:r>
                  <a:rPr lang="en-US" altLang="zh-CN" dirty="0">
                    <a:sym typeface="+mn-ea"/>
                  </a:rPr>
                  <a:t>Lagrange</a:t>
                </a:r>
                <a:r>
                  <a:rPr lang="zh-CN" altLang="en-US" dirty="0">
                    <a:sym typeface="+mn-ea"/>
                  </a:rPr>
                  <a:t>乘子向量。</a:t>
                </a:r>
                <a:endParaRPr lang="en-US" altLang="zh-CN" dirty="0">
                  <a:sym typeface="+mn-ea"/>
                </a:endParaRPr>
              </a:p>
              <a:p>
                <a:r>
                  <a:rPr lang="zh-CN" altLang="en-US" dirty="0">
                    <a:sym typeface="+mn-ea"/>
                  </a:rPr>
                  <a:t>平衡约束与目标，约束不满足时，可以看做惩罚项</a:t>
                </a:r>
                <a:endParaRPr lang="en-US" altLang="zh-CN" dirty="0">
                  <a:sym typeface="+mn-ea"/>
                </a:endParaRPr>
              </a:p>
              <a:p>
                <a:r>
                  <a:rPr lang="zh-CN" altLang="en-US" dirty="0">
                    <a:sym typeface="+mn-ea"/>
                  </a:rPr>
                  <a:t>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sym typeface="+mn-ea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sym typeface="+mn-ea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sym typeface="+mn-ea"/>
                      </a:rPr>
                      <m:t>&gt;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sym typeface="+mn-ea"/>
                      </a:rPr>
                      <m:t>0</m:t>
                    </m:r>
                  </m:oMath>
                </a14:m>
                <a:r>
                  <a:rPr lang="en-US" altLang="zh-CN" dirty="0">
                    <a:sym typeface="+mn-ea"/>
                  </a:rPr>
                  <a:t>,</a:t>
                </a:r>
                <a:r>
                  <a:rPr lang="zh-CN" altLang="en-US" dirty="0">
                    <a:sym typeface="+mn-ea"/>
                  </a:rPr>
                  <a:t>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sym typeface="+mn-ea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sym typeface="+mn-ea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sym typeface="+mn-ea"/>
                      </a:rPr>
                      <m:t>&gt;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sym typeface="+mn-ea"/>
                      </a:rPr>
                      <m:t>0</m:t>
                    </m:r>
                  </m:oMath>
                </a14:m>
                <a:r>
                  <a:rPr lang="zh-CN" altLang="en-US" dirty="0">
                    <a:sym typeface="+mn-ea"/>
                  </a:rPr>
                  <a:t>，那么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sym typeface="+mn-ea"/>
                      </a:rPr>
                      <m:t>𝐿</m:t>
                    </m:r>
                    <m:r>
                      <a:rPr lang="zh-CN" altLang="en-US" i="1">
                        <a:latin typeface="Cambria Math" panose="02040503050406030204" pitchFamily="18" charset="0"/>
                        <a:sym typeface="+mn-ea"/>
                      </a:rPr>
                      <m:t>就比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sym typeface="+mn-ea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sym typeface="+mn-ea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>
                    <a:sym typeface="+mn-ea"/>
                  </a:rPr>
                  <a:t>大一些</a:t>
                </a:r>
                <a:endParaRPr lang="en-US" altLang="zh-CN" dirty="0">
                  <a:sym typeface="+mn-ea"/>
                </a:endParaRPr>
              </a:p>
            </p:txBody>
          </p:sp>
        </mc:Choice>
        <mc:Fallback>
          <p:sp>
            <p:nvSpPr>
              <p:cNvPr id="4" name="内容占位符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254" y="1825625"/>
                <a:ext cx="8321808" cy="4351338"/>
              </a:xfrm>
              <a:blipFill rotWithShape="1">
                <a:blip r:embed="rId1"/>
                <a:stretch>
                  <a:fillRect l="-3" t="-409" r="4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对偶函数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84632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/>
                  <a:t>定义</a:t>
                </a:r>
                <a:r>
                  <a:rPr lang="en-US" altLang="zh-CN" dirty="0"/>
                  <a:t>Lagrange</a:t>
                </a:r>
                <a:r>
                  <a:rPr lang="zh-CN" altLang="en-US" dirty="0"/>
                  <a:t>对偶函数（或对偶函数）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𝑔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为</a:t>
                </a:r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Lagrange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函数关于</a:t>
                </a:r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取得的最小值：即对</a:t>
                </a:r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𝜈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，有</a:t>
                </a:r>
                <a:endParaRPr lang="zh-CN" altLang="en-US" dirty="0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𝑔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𝜆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𝜈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inf</m:t>
                              </m:r>
                            </m:e>
                            <m:lim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𝒟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𝜈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inf</m:t>
                          </m:r>
                        </m:e>
                        <m:lim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𝒟</m:t>
                          </m:r>
                        </m:lim>
                      </m:limLow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)+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如果</a:t>
                </a:r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Lagrange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函数关于</a:t>
                </a:r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无下界，则对偶函数取值为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−∞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。</a:t>
                </a:r>
                <a:endParaRPr lang="en-US" altLang="zh-CN" dirty="0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zh-CN" altLang="en-US" dirty="0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内容占位符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84632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对偶函数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84632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𝑔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𝜆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𝜈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inf</m:t>
                              </m:r>
                            </m:e>
                            <m:lim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𝒟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𝜈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inf</m:t>
                          </m:r>
                        </m:e>
                        <m:lim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𝒟</m:t>
                          </m:r>
                        </m:lim>
                      </m:limLow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)+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altLang="zh-CN" i="1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因为对偶函数是一族关于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𝜈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的仿射函数的逐点下确界，所以即使原问题不是凸的，对偶函数也是凹函数。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内容占位符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84632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476" y="2181634"/>
            <a:ext cx="3749047" cy="363931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最优值的下界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>
              <a:xfrm>
                <a:off x="314325" y="1485265"/>
                <a:ext cx="8515350" cy="5032375"/>
              </a:xfrm>
            </p:spPr>
            <p:txBody>
              <a:bodyPr/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 dirty="0"/>
                  <a:t>对偶函数构成了原问题最优值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的下界：即对任意</a:t>
                </a:r>
                <a:r>
                  <a:rPr lang="en-US" altLang="zh-CN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≽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和</a:t>
                </a:r>
                <a:r>
                  <a:rPr lang="en-US" altLang="zh-CN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下式成立</a:t>
                </a:r>
                <a:endParaRPr lang="zh-CN" altLang="en-US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𝑔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𝜆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𝜈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)≤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.             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证明：设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是原问题的一个可行点，即</a:t>
                </a:r>
                <a:r>
                  <a:rPr lang="en-US" altLang="zh-CN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)≤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)=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。根据假设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≽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，我们有</a:t>
                </a:r>
                <a:endParaRPr lang="zh-CN" altLang="en-US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≤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这是因为左边的第一项非正而第二项为零。</a:t>
                </a:r>
                <a:endParaRPr lang="zh-CN" altLang="en-US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内容占位符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5" y="1485265"/>
                <a:ext cx="8515350" cy="5032375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优化问题</a:t>
            </a:r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 sz="2400" dirty="0">
                    <a:latin typeface="+mn-ea"/>
                    <a:cs typeface="+mn-ea"/>
                  </a:rPr>
                  <a:t>食谱问题</a:t>
                </a:r>
                <a:endParaRPr lang="zh-CN" altLang="en-US" sz="2400" dirty="0">
                  <a:latin typeface="+mn-ea"/>
                  <a:cs typeface="+mn-ea"/>
                </a:endParaRPr>
              </a:p>
              <a:p>
                <a:pPr marL="0" indent="457200">
                  <a:lnSpc>
                    <a:spcPct val="110000"/>
                  </a:lnSpc>
                  <a:buNone/>
                </a:pPr>
                <a:r>
                  <a:rPr lang="zh-CN" altLang="en-US" sz="2400" dirty="0">
                    <a:latin typeface="+mn-ea"/>
                    <a:cs typeface="+mn-ea"/>
                  </a:rPr>
                  <a:t>一份健康的饮食包含</a:t>
                </a:r>
                <a:r>
                  <a:rPr lang="en-US" altLang="zh-CN" sz="2400" dirty="0">
                    <a:latin typeface="+mn-ea"/>
                    <a:cs typeface="+mn-ea"/>
                  </a:rPr>
                  <a:t> m </a:t>
                </a:r>
                <a:r>
                  <a:rPr lang="zh-CN" altLang="en-US" sz="2400" dirty="0">
                    <a:latin typeface="+mn-ea"/>
                    <a:cs typeface="+mn-ea"/>
                  </a:rPr>
                  <a:t>种不同的营养，每种至少需要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+mn-ea"/>
                    <a:cs typeface="+mn-ea"/>
                  </a:rPr>
                  <a:t>。我们可以从</a:t>
                </a:r>
                <a:r>
                  <a:rPr lang="en-US" altLang="zh-CN" sz="2400" dirty="0">
                    <a:latin typeface="+mn-ea"/>
                    <a:cs typeface="+mn-ea"/>
                  </a:rPr>
                  <a:t> n </a:t>
                </a:r>
                <a:r>
                  <a:rPr lang="zh-CN" altLang="en-US" sz="2400" dirty="0">
                    <a:latin typeface="+mn-ea"/>
                    <a:cs typeface="+mn-ea"/>
                  </a:rPr>
                  <a:t>种食物中选择非负的量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+mn-ea"/>
                    <a:cs typeface="+mn-ea"/>
                  </a:rPr>
                  <a:t>以构成一份食谱。单位第</a:t>
                </a:r>
                <a:r>
                  <a:rPr lang="en-US" altLang="zh-CN" sz="2400" dirty="0">
                    <a:latin typeface="+mn-ea"/>
                    <a:cs typeface="+mn-ea"/>
                  </a:rPr>
                  <a:t>j</a:t>
                </a:r>
                <a:r>
                  <a:rPr lang="zh-CN" altLang="en-US" sz="2400" dirty="0">
                    <a:latin typeface="+mn-ea"/>
                    <a:cs typeface="+mn-ea"/>
                  </a:rPr>
                  <a:t>种食品含有营养</a:t>
                </a:r>
                <a:r>
                  <a:rPr lang="en-US" altLang="zh-CN" sz="2400" dirty="0" err="1">
                    <a:latin typeface="+mn-ea"/>
                    <a:cs typeface="+mn-ea"/>
                  </a:rPr>
                  <a:t>i</a:t>
                </a:r>
                <a:r>
                  <a:rPr lang="zh-CN" altLang="en-US" sz="2400" dirty="0">
                    <a:latin typeface="+mn-ea"/>
                    <a:cs typeface="+mn-ea"/>
                  </a:rPr>
                  <a:t>的量为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+mn-ea"/>
                    <a:cs typeface="+mn-ea"/>
                  </a:rPr>
                  <a:t>，而价格为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+mn-ea"/>
                    <a:cs typeface="+mn-ea"/>
                  </a:rPr>
                  <a:t>。我们希望设计出一份最便宜的满足营养需求的食谱。这一问题可以描述为线性规划</a:t>
                </a:r>
                <a:endParaRPr lang="zh-CN" altLang="en-US" sz="2400" dirty="0">
                  <a:latin typeface="+mn-ea"/>
                  <a:cs typeface="+mn-ea"/>
                </a:endParaRPr>
              </a:p>
              <a:p>
                <a:pPr marL="0" indent="457200">
                  <a:buNone/>
                </a:pPr>
                <a:r>
                  <a:rPr lang="en-US" altLang="zh-CN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minimize</m:t>
                    </m:r>
                    <m:r>
                      <a:rPr lang="en-US" altLang="zh-CN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45720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𝑡𝑜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 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𝐴𝑥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≽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457200">
                  <a:buNone/>
                </a:pPr>
                <a:r>
                  <a:rPr lang="en-US" altLang="zh-CN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                             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≽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0</m:t>
                    </m:r>
                  </m:oMath>
                </a14:m>
                <a:endParaRPr lang="zh-CN" altLang="en-US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最优值的下界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>
              <a:xfrm>
                <a:off x="314325" y="1760855"/>
                <a:ext cx="8515350" cy="4756785"/>
              </a:xfrm>
            </p:spPr>
            <p:txBody>
              <a:bodyPr/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根据上述不等式，有</a:t>
                </a:r>
                <a:endParaRPr lang="zh-CN" altLang="en-US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𝐿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̃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𝜆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𝜈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̃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̃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因此</a:t>
                </a:r>
                <a:endParaRPr lang="zh-CN" altLang="en-US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,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𝜈</m:t>
                      </m:r>
                      <m:r>
                        <a:rPr lang="en-US" altLang="zh-CN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altLang="zh-CN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inf</m:t>
                              </m:r>
                            </m:e>
                            <m:lim>
                              <m:r>
                                <a:rPr lang="en-US" altLang="zh-CN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𝒟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𝜈</m:t>
                          </m:r>
                          <m:r>
                            <a:rPr lang="en-US" altLang="zh-CN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zh-CN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≤</m:t>
                      </m:r>
                      <m:r>
                        <a:rPr lang="en-US" altLang="zh-CN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̃"/>
                          <m:ctrlPr>
                            <a:rPr lang="en-US" altLang="zh-CN" sz="32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,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,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𝜈</m:t>
                      </m:r>
                      <m:r>
                        <a:rPr lang="en-US" altLang="zh-CN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)≤</m:t>
                      </m:r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32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32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̃"/>
                          <m:ctrlPr>
                            <a:rPr lang="en-US" altLang="zh-CN" sz="32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sz="32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3200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对于任何可行点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成立，命题得证</a:t>
                </a:r>
                <a:endParaRPr lang="en-US" altLang="zh-CN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sz="3200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内容占位符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5" y="1760855"/>
                <a:ext cx="8515350" cy="4756785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最优值的下界</a:t>
            </a:r>
            <a:endParaRPr lang="zh-CN" altLang="en-US" dirty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36431" y="1286762"/>
            <a:ext cx="4456525" cy="3581482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523875" y="4919345"/>
                <a:ext cx="7991475" cy="164465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zh-CN" altLang="en-US"/>
                  <a:t>对偶可行点给出的下界。实线表示目标函数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pitchFamily="18" charset="0"/>
                    <a:cs typeface="Cambria Math" panose="02040503050406030204" pitchFamily="18" charset="0"/>
                  </a:rPr>
                  <a:t>，虚线表示约束函数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pitchFamily="18" charset="0"/>
                    <a:cs typeface="Cambria Math" panose="02040503050406030204" pitchFamily="18" charset="0"/>
                  </a:rPr>
                  <a:t>。可行集是区间</a:t>
                </a:r>
                <a:r>
                  <a:rPr lang="en-US" altLang="zh-CN">
                    <a:latin typeface="Cambria Math" panose="02040503050406030204" pitchFamily="18" charset="0"/>
                    <a:cs typeface="Cambria Math" panose="02040503050406030204" pitchFamily="18" charset="0"/>
                  </a:rPr>
                  <a:t>[-0.46,0.46]</a:t>
                </a:r>
                <a:r>
                  <a:rPr lang="zh-CN" altLang="en-US">
                    <a:latin typeface="Cambria Math" panose="02040503050406030204" pitchFamily="18" charset="0"/>
                    <a:cs typeface="Cambria Math" panose="02040503050406030204" pitchFamily="18" charset="0"/>
                  </a:rPr>
                  <a:t>，如图中两条垂直点线所示。最优点和最优值分别为</a:t>
                </a:r>
                <a:r>
                  <a:rPr lang="en-US" altLang="zh-CN">
                    <a:latin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=−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.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46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.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54</m:t>
                    </m:r>
                  </m:oMath>
                </a14:m>
                <a:r>
                  <a:rPr lang="zh-CN" altLang="en-US">
                    <a:latin typeface="Cambria Math" panose="02040503050406030204" pitchFamily="18" charset="0"/>
                    <a:cs typeface="Cambria Math" panose="02040503050406030204" pitchFamily="18" charset="0"/>
                  </a:rPr>
                  <a:t>（在图中用圆点表示）。点线表示一系列</a:t>
                </a:r>
                <a:r>
                  <a:rPr lang="en-US" altLang="zh-CN">
                    <a:latin typeface="Cambria Math" panose="02040503050406030204" pitchFamily="18" charset="0"/>
                    <a:cs typeface="Cambria Math" panose="02040503050406030204" pitchFamily="18" charset="0"/>
                  </a:rPr>
                  <a:t>Lagrange</a:t>
                </a:r>
                <a:r>
                  <a:rPr lang="zh-CN" altLang="en-US">
                    <a:latin typeface="Cambria Math" panose="02040503050406030204" pitchFamily="18" charset="0"/>
                    <a:cs typeface="Cambria Math" panose="02040503050406030204" pitchFamily="18" charset="0"/>
                  </a:rPr>
                  <a:t>函数，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𝐿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.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,...,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.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>
                    <a:latin typeface="Cambria Math" panose="02040503050406030204" pitchFamily="18" charset="0"/>
                    <a:cs typeface="Cambria Math" panose="02040503050406030204" pitchFamily="18" charset="0"/>
                  </a:rPr>
                  <a:t>。每个</a:t>
                </a:r>
                <a:r>
                  <a:rPr lang="en-US" altLang="zh-CN">
                    <a:latin typeface="Cambria Math" panose="02040503050406030204" pitchFamily="18" charset="0"/>
                    <a:cs typeface="Cambria Math" panose="02040503050406030204" pitchFamily="18" charset="0"/>
                  </a:rPr>
                  <a:t>Lagrange</a:t>
                </a:r>
                <a:r>
                  <a:rPr lang="zh-CN" altLang="en-US">
                    <a:latin typeface="Cambria Math" panose="02040503050406030204" pitchFamily="18" charset="0"/>
                    <a:cs typeface="Cambria Math" panose="02040503050406030204" pitchFamily="18" charset="0"/>
                  </a:rPr>
                  <a:t>函数都有一个极小值，均小于原问题最优目标值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>
                    <a:latin typeface="Cambria Math" panose="02040503050406030204" pitchFamily="18" charset="0"/>
                    <a:cs typeface="Cambria Math" panose="02040503050406030204" pitchFamily="18" charset="0"/>
                  </a:rPr>
                  <a:t>，这是因为在可行集上（假设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>
                    <a:latin typeface="Cambria Math" panose="02040503050406030204" pitchFamily="18" charset="0"/>
                    <a:cs typeface="Cambria Math" panose="02040503050406030204" pitchFamily="18" charset="0"/>
                  </a:rPr>
                  <a:t>）有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𝐿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)≤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pitchFamily="18" charset="0"/>
                    <a:cs typeface="Cambria Math" panose="02040503050406030204" pitchFamily="18" charset="0"/>
                  </a:rPr>
                  <a:t>。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75" y="4919345"/>
                <a:ext cx="7991475" cy="1644650"/>
              </a:xfrm>
              <a:prstGeom prst="rect">
                <a:avLst/>
              </a:prstGeom>
              <a:blipFill rotWithShape="1">
                <a:blip r:embed="rId2"/>
                <a:stretch>
                  <a:fillRect r="-14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最优值的下界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60289" y="1825625"/>
            <a:ext cx="4600754" cy="3560009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706120" y="5520055"/>
                <a:ext cx="8067675" cy="106299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zh-CN" sz="2000"/>
                  <a:t>上图</a:t>
                </a:r>
                <a:r>
                  <a:rPr lang="zh-CN" altLang="en-US" sz="2000"/>
                  <a:t>中的问题的对偶函数</a:t>
                </a:r>
                <a:r>
                  <a:rPr lang="en-US" altLang="zh-CN" sz="2000"/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en-US" sz="2000"/>
                  <a:t>。函数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和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>
                    <a:latin typeface="Cambria Math" panose="02040503050406030204" pitchFamily="18" charset="0"/>
                    <a:cs typeface="Cambria Math" panose="02040503050406030204" pitchFamily="18" charset="0"/>
                  </a:rPr>
                  <a:t>都不是凸函数，但是对偶函数是凹函数。水平虚线是原问题的最优函数值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000"/>
                  <a:t>  </a:t>
                </a:r>
                <a:endParaRPr lang="en-US" altLang="zh-CN" sz="2000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20" y="5520055"/>
                <a:ext cx="8067675" cy="106299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最优值的下界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/>
                  <a:t>虽然不等式</a:t>
                </a:r>
                <a:endParaRPr lang="zh-CN" alt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𝑔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𝜆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𝜈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)≤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altLang="zh-CN" i="1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/>
                  <a:t>成立，但是当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𝑔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𝜈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)=−∞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时其意义不大。只有当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≽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>
                    <a:latin typeface="Cambria Math" panose="02040503050406030204" pitchFamily="18" charset="0"/>
                    <a:cs typeface="Cambria Math" panose="02040503050406030204" pitchFamily="18" charset="0"/>
                  </a:rPr>
                  <a:t>且</a:t>
                </a:r>
                <a:r>
                  <a:rPr lang="en-US" altLang="zh-CN">
                    <a:latin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𝜈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)∈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𝑑𝑜𝑚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en-US">
                    <a:latin typeface="Cambria Math" panose="02040503050406030204" pitchFamily="18" charset="0"/>
                    <a:cs typeface="Cambria Math" panose="02040503050406030204" pitchFamily="18" charset="0"/>
                  </a:rPr>
                  <a:t>即</a:t>
                </a:r>
                <a:r>
                  <a:rPr lang="en-US" altLang="zh-CN">
                    <a:latin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𝑔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𝜈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)&gt;−∞</m:t>
                    </m:r>
                  </m:oMath>
                </a14:m>
                <a:r>
                  <a:rPr lang="zh-CN" altLang="en-US">
                    <a:latin typeface="Cambria Math" panose="02040503050406030204" pitchFamily="18" charset="0"/>
                    <a:cs typeface="Cambria Math" panose="02040503050406030204" pitchFamily="18" charset="0"/>
                  </a:rPr>
                  <a:t>时，对偶函数才能给出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>
                    <a:latin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zh-CN" altLang="en-US">
                    <a:latin typeface="Cambria Math" panose="02040503050406030204" pitchFamily="18" charset="0"/>
                    <a:cs typeface="Cambria Math" panose="02040503050406030204" pitchFamily="18" charset="0"/>
                  </a:rPr>
                  <a:t>的一个非平凡下界。</a:t>
                </a:r>
                <a:endParaRPr lang="zh-CN" altLang="en-US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称满足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≽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以及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𝜈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)∈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𝑑𝑜𝑚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的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𝜈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是</a:t>
                </a:r>
                <a:r>
                  <a:rPr lang="zh-CN" altLang="en-US" b="1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对偶可行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的。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内容占位符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0" smtClean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              </m:t>
                      </m:r>
                      <m:r>
                        <m:rPr>
                          <m:sty m:val="p"/>
                        </m:rPr>
                        <a:rPr lang="en-US" altLang="zh-CN" smtClean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minimize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   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457200">
                  <a:lnSpc>
                    <a:spcPct val="100000"/>
                  </a:lnSpc>
                  <a:buNone/>
                </a:pPr>
                <a:r>
                  <a:rPr lang="en-US" altLang="zh-CN" dirty="0"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𝑠𝑢𝑏𝑗𝑒𝑐𝑡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𝑡𝑜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    </m:t>
                    </m:r>
                  </m:oMath>
                </a14:m>
                <a:endParaRPr lang="zh-CN" altLang="en-US" dirty="0"/>
              </a:p>
              <a:p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𝜈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？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𝜈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？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凸优化问题</a:t>
            </a:r>
            <a:endParaRPr lang="en-US" altLang="zh-CN" dirty="0"/>
          </a:p>
          <a:p>
            <a:r>
              <a:rPr lang="en-US" altLang="zh-CN" dirty="0"/>
              <a:t>2. Lagrange</a:t>
            </a:r>
            <a:r>
              <a:rPr lang="zh-CN" altLang="en-US" dirty="0"/>
              <a:t>函数，对偶函数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对偶问题</a:t>
            </a:r>
            <a:endParaRPr lang="en-US" altLang="zh-CN" dirty="0"/>
          </a:p>
          <a:p>
            <a:r>
              <a:rPr lang="en-US" altLang="zh-CN" dirty="0"/>
              <a:t>4. </a:t>
            </a:r>
            <a:r>
              <a:rPr lang="zh-CN" altLang="en-US" dirty="0"/>
              <a:t>最优性条件</a:t>
            </a:r>
            <a:endParaRPr lang="en-US" altLang="zh-CN" dirty="0"/>
          </a:p>
          <a:p>
            <a:r>
              <a:rPr lang="en-US" altLang="zh-CN" dirty="0"/>
              <a:t>5. </a:t>
            </a:r>
            <a:r>
              <a:rPr lang="zh-CN" altLang="en-US" dirty="0"/>
              <a:t>经典凸优化问题</a:t>
            </a:r>
            <a:endParaRPr lang="en-US" altLang="zh-CN" dirty="0"/>
          </a:p>
          <a:p>
            <a:r>
              <a:rPr lang="en-US" altLang="zh-CN" dirty="0"/>
              <a:t>6. </a:t>
            </a:r>
            <a:r>
              <a:rPr lang="zh-CN" altLang="en-US" dirty="0"/>
              <a:t>凸优化算法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2900680"/>
            <a:ext cx="7886700" cy="327660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z="5400" dirty="0"/>
              <a:t>1.</a:t>
            </a:r>
            <a:r>
              <a:rPr lang="zh-CN" altLang="en-US" sz="5400" dirty="0"/>
              <a:t>凸优化问题</a:t>
            </a:r>
            <a:endParaRPr lang="zh-CN" altLang="en-US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凸集，凸组合</a:t>
            </a:r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内容占位符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>
                    <a:latin typeface="+mn-ea"/>
                    <a:cs typeface="+mn-ea"/>
                  </a:rPr>
                  <a:t>集合</a:t>
                </a:r>
                <a:r>
                  <a:rPr lang="en-US" altLang="zh-CN">
                    <a:latin typeface="+mn-ea"/>
                    <a:cs typeface="+mn-ea"/>
                  </a:rPr>
                  <a:t>C</a:t>
                </a:r>
                <a:r>
                  <a:rPr lang="zh-CN" altLang="en-US">
                    <a:latin typeface="+mn-ea"/>
                    <a:cs typeface="+mn-ea"/>
                  </a:rPr>
                  <a:t>被称为</a:t>
                </a:r>
                <a:r>
                  <a:rPr lang="zh-CN" altLang="en-US" b="1">
                    <a:latin typeface="+mn-ea"/>
                    <a:cs typeface="+mn-ea"/>
                  </a:rPr>
                  <a:t>凸集</a:t>
                </a:r>
                <a:r>
                  <a:rPr lang="zh-CN" altLang="en-US">
                    <a:latin typeface="+mn-ea"/>
                    <a:cs typeface="+mn-ea"/>
                  </a:rPr>
                  <a:t>，如果对于任意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>
                    <a:latin typeface="+mn-ea"/>
                    <a:cs typeface="+mn-ea"/>
                  </a:rPr>
                  <a:t>和满足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>
                    <a:latin typeface="+mn-ea"/>
                    <a:cs typeface="+mn-ea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>
                    <a:latin typeface="+mn-ea"/>
                    <a:cs typeface="+mn-ea"/>
                  </a:rPr>
                  <a:t>都有</a:t>
                </a:r>
                <a:endParaRPr lang="zh-CN" altLang="en-US">
                  <a:latin typeface="+mn-ea"/>
                  <a:cs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𝜃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+(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𝜃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∈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𝐶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>
                    <a:latin typeface="+mn-ea"/>
                    <a:cs typeface="+mn-ea"/>
                  </a:rPr>
                  <a:t>我们称点</a:t>
                </a:r>
                <a:r>
                  <a:rPr lang="en-US" altLang="zh-CN">
                    <a:latin typeface="+mn-ea"/>
                    <a:cs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+...+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>
                    <a:latin typeface="+mn-ea"/>
                    <a:cs typeface="+mn-ea"/>
                  </a:rPr>
                  <a:t>为点</a:t>
                </a:r>
                <a:r>
                  <a:rPr lang="en-US" altLang="zh-CN">
                    <a:latin typeface="+mn-ea"/>
                    <a:cs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>
                    <a:latin typeface="+mn-ea"/>
                    <a:cs typeface="+mn-ea"/>
                  </a:rPr>
                  <a:t>的一个</a:t>
                </a:r>
                <a:r>
                  <a:rPr lang="zh-CN" altLang="en-US" b="1">
                    <a:latin typeface="+mn-ea"/>
                    <a:cs typeface="+mn-ea"/>
                  </a:rPr>
                  <a:t>凸组合</a:t>
                </a:r>
                <a:r>
                  <a:rPr lang="zh-CN" altLang="en-US">
                    <a:latin typeface="+mn-ea"/>
                    <a:cs typeface="+mn-ea"/>
                  </a:rPr>
                  <a:t>，其中</a:t>
                </a:r>
                <a:r>
                  <a:rPr lang="en-US" altLang="zh-CN">
                    <a:latin typeface="+mn-ea"/>
                    <a:cs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+...+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>
                    <a:latin typeface="+mn-ea"/>
                    <a:cs typeface="+mn-ea"/>
                  </a:rPr>
                  <a:t>并且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,...,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>
                    <a:latin typeface="+mn-ea"/>
                    <a:cs typeface="+mn-ea"/>
                  </a:rPr>
                  <a:t> </a:t>
                </a:r>
                <a:r>
                  <a:rPr lang="zh-CN" altLang="en-US">
                    <a:latin typeface="+mn-ea"/>
                    <a:cs typeface="+mn-ea"/>
                  </a:rPr>
                  <a:t>。一个集合是凸集等价于集合包含其中所有点的凸组合。点的凸组合可以看做他们的混合或加权平均。</a:t>
                </a:r>
                <a:endParaRPr lang="zh-CN" altLang="en-US">
                  <a:latin typeface="+mn-ea"/>
                  <a:cs typeface="+mn-ea"/>
                </a:endParaRPr>
              </a:p>
            </p:txBody>
          </p:sp>
        </mc:Choice>
        <mc:Fallback>
          <p:sp>
            <p:nvSpPr>
              <p:cNvPr id="6" name="内容占位符 5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凸集，凸组合</a:t>
            </a:r>
            <a:endParaRPr lang="zh-CN" altLang="en-US" dirty="0"/>
          </a:p>
        </p:txBody>
      </p:sp>
      <p:pic>
        <p:nvPicPr>
          <p:cNvPr id="11" name="内容占位符 10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75641" y="1865742"/>
            <a:ext cx="7886700" cy="2031488"/>
          </a:xfrm>
        </p:spPr>
      </p:pic>
      <p:sp>
        <p:nvSpPr>
          <p:cNvPr id="4" name="文本框 3"/>
          <p:cNvSpPr txBox="1"/>
          <p:nvPr/>
        </p:nvSpPr>
        <p:spPr>
          <a:xfrm>
            <a:off x="480695" y="3772535"/>
            <a:ext cx="25038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左图：包含其边界的六边形是凸的。</a:t>
            </a:r>
            <a:endParaRPr lang="zh-CN" altLang="en-US" sz="2000"/>
          </a:p>
        </p:txBody>
      </p:sp>
      <p:sp>
        <p:nvSpPr>
          <p:cNvPr id="5" name="文本框 4"/>
          <p:cNvSpPr txBox="1"/>
          <p:nvPr/>
        </p:nvSpPr>
        <p:spPr>
          <a:xfrm>
            <a:off x="3307715" y="3772535"/>
            <a:ext cx="27609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中图：肾形集合不是凸的，因为图中所示集合中两点间的线段不为集合所包含。</a:t>
            </a:r>
            <a:endParaRPr lang="zh-CN" alt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6668135" y="3772535"/>
            <a:ext cx="21196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右图：仅包含部分边界的正方形不是凸的。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858000" y="5094605"/>
            <a:ext cx="1054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？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保凸运算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内容占位符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lvl="0"/>
                <a:r>
                  <a:rPr lang="zh-CN" altLang="en-US" dirty="0"/>
                  <a:t>交集运算是保凸的：如果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是凸集，那么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也是凸集。 </a:t>
                </a:r>
                <a:endParaRPr lang="zh-CN" altLang="en-US" dirty="0"/>
              </a:p>
              <a:p>
                <a:pPr marL="0" lvl="0" indent="0">
                  <a:buNone/>
                </a:pPr>
                <a:r>
                  <a:rPr lang="zh-CN" altLang="en-US" dirty="0"/>
                  <a:t>证明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？</a:t>
                </a:r>
                <a:endParaRPr lang="zh-CN" altLang="en-US" dirty="0">
                  <a:solidFill>
                    <a:srgbClr val="FF0000"/>
                  </a:solidFill>
                </a:endParaRPr>
              </a:p>
              <a:p>
                <a:pPr marL="0" lvl="0" indent="0">
                  <a:buNone/>
                </a:pPr>
                <a:r>
                  <a:rPr lang="zh-CN" altLang="en-US" dirty="0"/>
                  <a:t>这个性质可以拓展到无穷个集合的交：如果对于任意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α</m:t>
                    </m:r>
                    <m:r>
                      <a:rPr lang="en-US" altLang="zh-CN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A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zh-CN" altLang="en-US" dirty="0"/>
                  <a:t>都是凸的，那么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⋂"/>
                        <m:limLoc m:val="subSup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α</m:t>
                        </m:r>
                        <m:r>
                          <a:rPr lang="en-US" altLang="zh-CN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A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dirty="0"/>
                  <a:t>也是凸集。比如，多面体是半空间与超平面（他们都是凸集）的交集，因而是凸的。</a:t>
                </a:r>
                <a:endParaRPr lang="zh-CN" altLang="en-US" dirty="0"/>
              </a:p>
            </p:txBody>
          </p:sp>
        </mc:Choice>
        <mc:Fallback>
          <p:sp>
            <p:nvSpPr>
              <p:cNvPr id="6" name="内容占位符 5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E5DE-81CB-4440-8C3B-9A8802DA10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COMMONDATA" val="eyJoZGlkIjoiYTU3MjAzOGI1ZWM1NjI3YTE0MjIzZDIwNTMwM2NhZjEifQ==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7973</Words>
  <Application>WPS 演示</Application>
  <PresentationFormat>全屏显示(4:3)</PresentationFormat>
  <Paragraphs>415</Paragraphs>
  <Slides>44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8" baseType="lpstr">
      <vt:lpstr>Arial</vt:lpstr>
      <vt:lpstr>宋体</vt:lpstr>
      <vt:lpstr>Wingdings</vt:lpstr>
      <vt:lpstr>黑体</vt:lpstr>
      <vt:lpstr>Cambria Math</vt:lpstr>
      <vt:lpstr>MS Mincho</vt:lpstr>
      <vt:lpstr>Segoe Print</vt:lpstr>
      <vt:lpstr>等线 Light</vt:lpstr>
      <vt:lpstr>Calibri Light</vt:lpstr>
      <vt:lpstr>等线</vt:lpstr>
      <vt:lpstr>Calibri</vt:lpstr>
      <vt:lpstr>微软雅黑</vt:lpstr>
      <vt:lpstr>Arial Unicode MS</vt:lpstr>
      <vt:lpstr>Office 主题​​</vt:lpstr>
      <vt:lpstr>《人工智能的数学基础》</vt:lpstr>
      <vt:lpstr>课程介绍</vt:lpstr>
      <vt:lpstr>优化</vt:lpstr>
      <vt:lpstr>优化问题</vt:lpstr>
      <vt:lpstr>大纲</vt:lpstr>
      <vt:lpstr>PowerPoint 演示文稿</vt:lpstr>
      <vt:lpstr>凸集，凸组合</vt:lpstr>
      <vt:lpstr>凸集，凸组合</vt:lpstr>
      <vt:lpstr>保凸运算</vt:lpstr>
      <vt:lpstr>保凸运算</vt:lpstr>
      <vt:lpstr>凸函数</vt:lpstr>
      <vt:lpstr>下水平集</vt:lpstr>
      <vt:lpstr>上镜图</vt:lpstr>
      <vt:lpstr>凸函数充要条件</vt:lpstr>
      <vt:lpstr>凸函数的充要条件</vt:lpstr>
      <vt:lpstr>凸函数与半正定</vt:lpstr>
      <vt:lpstr>二次型与特征值（回忆）</vt:lpstr>
      <vt:lpstr>Cholesky分解（回忆）</vt:lpstr>
      <vt:lpstr>例子</vt:lpstr>
      <vt:lpstr>例子</vt:lpstr>
      <vt:lpstr>保凸运算</vt:lpstr>
      <vt:lpstr>优化问题：基本术语</vt:lpstr>
      <vt:lpstr>优化问题：基本术语</vt:lpstr>
      <vt:lpstr>优化问题：基本术语</vt:lpstr>
      <vt:lpstr>优化问题：标准表示</vt:lpstr>
      <vt:lpstr>优化问题：标准表示</vt:lpstr>
      <vt:lpstr>优化问题：标准表示</vt:lpstr>
      <vt:lpstr>凸优化问题</vt:lpstr>
      <vt:lpstr>凸优化问题</vt:lpstr>
      <vt:lpstr>局部最优与全局最优</vt:lpstr>
      <vt:lpstr>局部最优与全局最优</vt:lpstr>
      <vt:lpstr>最优解充要条件</vt:lpstr>
      <vt:lpstr>PowerPoint 演示文稿</vt:lpstr>
      <vt:lpstr>Lagrange函数</vt:lpstr>
      <vt:lpstr>Lagrange函数</vt:lpstr>
      <vt:lpstr>对偶函数</vt:lpstr>
      <vt:lpstr>对偶函数</vt:lpstr>
      <vt:lpstr>PowerPoint 演示文稿</vt:lpstr>
      <vt:lpstr>最优值的下界</vt:lpstr>
      <vt:lpstr>最优值的下界</vt:lpstr>
      <vt:lpstr>最优值的下界</vt:lpstr>
      <vt:lpstr>最优值的下界</vt:lpstr>
      <vt:lpstr>最优值的下界</vt:lpstr>
      <vt:lpstr>练习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《人工智能的数学基础》</dc:title>
  <dc:creator>hertz wang</dc:creator>
  <cp:lastModifiedBy>雨过天晴</cp:lastModifiedBy>
  <cp:revision>263</cp:revision>
  <dcterms:created xsi:type="dcterms:W3CDTF">2020-09-27T08:37:00Z</dcterms:created>
  <dcterms:modified xsi:type="dcterms:W3CDTF">2024-12-31T02:07:19Z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DAC2E94DFFCB427EBA3B86379AFCF9FD_13</vt:lpwstr>
  </property>
  <property fmtid="{D5CDD505-2E9C-101B-9397-08002B2CF9AE}" pid="3" name="KSOProductBuildVer">
    <vt:lpwstr>2052-12.1.0.19302</vt:lpwstr>
  </property>
</Properties>
</file>